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83" r:id="rId3"/>
    <p:sldId id="280" r:id="rId4"/>
    <p:sldId id="282" r:id="rId5"/>
    <p:sldId id="281" r:id="rId6"/>
    <p:sldId id="262" r:id="rId7"/>
    <p:sldId id="267" r:id="rId8"/>
    <p:sldId id="264" r:id="rId9"/>
    <p:sldId id="265" r:id="rId10"/>
    <p:sldId id="266" r:id="rId11"/>
    <p:sldId id="263" r:id="rId12"/>
    <p:sldId id="269" r:id="rId13"/>
    <p:sldId id="257" r:id="rId14"/>
    <p:sldId id="270" r:id="rId15"/>
    <p:sldId id="271" r:id="rId16"/>
    <p:sldId id="272" r:id="rId17"/>
    <p:sldId id="260" r:id="rId18"/>
    <p:sldId id="258" r:id="rId19"/>
    <p:sldId id="275" r:id="rId20"/>
    <p:sldId id="276" r:id="rId21"/>
    <p:sldId id="277" r:id="rId22"/>
    <p:sldId id="279"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8" d="100"/>
          <a:sy n="78" d="100"/>
        </p:scale>
        <p:origin x="-19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‹nº›</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t-BR" smtClean="0"/>
              <a:t>Clique para editar o título mestre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t-BR" smtClean="0"/>
              <a:t>Clique para editar o título mestre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3/26/2016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3/26/2016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31820" y="309093"/>
            <a:ext cx="11616743" cy="3077571"/>
          </a:xfrm>
        </p:spPr>
        <p:txBody>
          <a:bodyPr/>
          <a:lstStyle/>
          <a:p>
            <a:endParaRPr lang="pt-BR" dirty="0"/>
          </a:p>
        </p:txBody>
      </p:sp>
      <p:sp>
        <p:nvSpPr>
          <p:cNvPr id="3" name="Subtítulo 2"/>
          <p:cNvSpPr>
            <a:spLocks noGrp="1"/>
          </p:cNvSpPr>
          <p:nvPr>
            <p:ph type="subTitle" idx="1"/>
          </p:nvPr>
        </p:nvSpPr>
        <p:spPr>
          <a:xfrm>
            <a:off x="2632356" y="3386664"/>
            <a:ext cx="6815669" cy="1320802"/>
          </a:xfrm>
        </p:spPr>
        <p:txBody>
          <a:bodyPr>
            <a:noAutofit/>
          </a:bodyPr>
          <a:lstStyle/>
          <a:p>
            <a:endParaRPr lang="pt-BR" sz="5000" dirty="0">
              <a:latin typeface="Arial" panose="020B0604020202020204" pitchFamily="34" charset="0"/>
              <a:cs typeface="Arial" panose="020B0604020202020204" pitchFamily="34" charset="0"/>
            </a:endParaRPr>
          </a:p>
          <a:p>
            <a:r>
              <a:rPr lang="pt-BR" sz="5000" dirty="0" smtClean="0">
                <a:latin typeface="Arial" panose="020B0604020202020204" pitchFamily="34" charset="0"/>
                <a:cs typeface="Arial" panose="020B0604020202020204" pitchFamily="34" charset="0"/>
              </a:rPr>
              <a:t>									</a:t>
            </a:r>
          </a:p>
          <a:p>
            <a:pPr algn="just"/>
            <a:r>
              <a:rPr lang="pt-BR" sz="5000" dirty="0" smtClean="0">
                <a:latin typeface="Arial" panose="020B0604020202020204" pitchFamily="34" charset="0"/>
                <a:cs typeface="Arial" panose="020B0604020202020204" pitchFamily="34" charset="0"/>
              </a:rPr>
              <a:t>									    </a:t>
            </a:r>
            <a:r>
              <a:rPr lang="pt-BR" sz="5000" dirty="0" smtClean="0">
                <a:solidFill>
                  <a:srgbClr val="00B0F0"/>
                </a:solidFill>
                <a:latin typeface="Arial" panose="020B0604020202020204" pitchFamily="34" charset="0"/>
                <a:cs typeface="Arial" panose="020B0604020202020204" pitchFamily="34" charset="0"/>
              </a:rPr>
              <a:t>Aula 2</a:t>
            </a:r>
            <a:r>
              <a:rPr lang="pt-BR" sz="5000" dirty="0" smtClean="0">
                <a:solidFill>
                  <a:schemeClr val="bg1"/>
                </a:solidFill>
                <a:latin typeface="Arial" panose="020B0604020202020204" pitchFamily="34" charset="0"/>
                <a:cs typeface="Arial" panose="020B0604020202020204" pitchFamily="34" charset="0"/>
              </a:rPr>
              <a:t> </a:t>
            </a:r>
            <a:endParaRPr lang="pt-BR" sz="5000" dirty="0">
              <a:solidFill>
                <a:schemeClr val="bg1"/>
              </a:solidFill>
              <a:latin typeface="Arial" panose="020B0604020202020204" pitchFamily="34" charset="0"/>
              <a:cs typeface="Arial" panose="020B0604020202020204" pitchFamily="34" charset="0"/>
            </a:endParaRP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5525037"/>
          </a:xfrm>
          <a:prstGeom prst="rect">
            <a:avLst/>
          </a:prstGeom>
        </p:spPr>
      </p:pic>
    </p:spTree>
    <p:extLst>
      <p:ext uri="{BB962C8B-B14F-4D97-AF65-F5344CB8AC3E}">
        <p14:creationId xmlns:p14="http://schemas.microsoft.com/office/powerpoint/2010/main" xmlns="" val="153152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latin typeface="Arial" panose="020B0604020202020204" pitchFamily="34" charset="0"/>
                <a:cs typeface="Arial" panose="020B0604020202020204" pitchFamily="34" charset="0"/>
              </a:rPr>
              <a:t>O Ofício de Apóstolo</a:t>
            </a:r>
            <a:endParaRPr lang="pt-BR" dirty="0"/>
          </a:p>
        </p:txBody>
      </p:sp>
      <p:sp>
        <p:nvSpPr>
          <p:cNvPr id="3" name="Espaço Reservado para Conteúdo 2"/>
          <p:cNvSpPr>
            <a:spLocks noGrp="1"/>
          </p:cNvSpPr>
          <p:nvPr>
            <p:ph idx="1"/>
          </p:nvPr>
        </p:nvSpPr>
        <p:spPr/>
        <p:txBody>
          <a:bodyPr>
            <a:noAutofit/>
          </a:bodyPr>
          <a:lstStyle/>
          <a:p>
            <a:pPr marL="0" indent="0" algn="just">
              <a:buNone/>
            </a:pPr>
            <a:r>
              <a:rPr lang="pt-BR" sz="2600" dirty="0" smtClean="0">
                <a:solidFill>
                  <a:schemeClr val="tx1"/>
                </a:solidFill>
                <a:latin typeface="Arial" panose="020B0604020202020204" pitchFamily="34" charset="0"/>
                <a:cs typeface="Arial" panose="020B0604020202020204" pitchFamily="34" charset="0"/>
              </a:rPr>
              <a:t>A Bíblia diz que o ofício de apóstolo é o ofício preeminente na igreja (1Co 12.28; </a:t>
            </a:r>
            <a:r>
              <a:rPr lang="pt-BR" sz="2600" dirty="0" err="1" smtClean="0">
                <a:solidFill>
                  <a:schemeClr val="tx1"/>
                </a:solidFill>
                <a:latin typeface="Arial" panose="020B0604020202020204" pitchFamily="34" charset="0"/>
                <a:cs typeface="Arial" panose="020B0604020202020204" pitchFamily="34" charset="0"/>
              </a:rPr>
              <a:t>Ef</a:t>
            </a:r>
            <a:r>
              <a:rPr lang="pt-BR" sz="2600" dirty="0" smtClean="0">
                <a:solidFill>
                  <a:schemeClr val="tx1"/>
                </a:solidFill>
                <a:latin typeface="Arial" panose="020B0604020202020204" pitchFamily="34" charset="0"/>
                <a:cs typeface="Arial" panose="020B0604020202020204" pitchFamily="34" charset="0"/>
              </a:rPr>
              <a:t> 4.11). O ofício de apóstolo no Novo Testamento vem acima dos profetas, evangelistas, pastores e mestres.</a:t>
            </a:r>
          </a:p>
          <a:p>
            <a:pPr marL="0" indent="0" algn="just">
              <a:buNone/>
            </a:pPr>
            <a:r>
              <a:rPr lang="pt-BR" sz="2600" dirty="0" smtClean="0">
                <a:solidFill>
                  <a:schemeClr val="tx1"/>
                </a:solidFill>
                <a:latin typeface="Arial" panose="020B0604020202020204" pitchFamily="34" charset="0"/>
                <a:cs typeface="Arial" panose="020B0604020202020204" pitchFamily="34" charset="0"/>
              </a:rPr>
              <a:t>Paulo diz que eles desempenharam um papel chave no estabelecimento da igreja (</a:t>
            </a:r>
            <a:r>
              <a:rPr lang="pt-BR" sz="2600" dirty="0" err="1" smtClean="0">
                <a:solidFill>
                  <a:schemeClr val="tx1"/>
                </a:solidFill>
                <a:latin typeface="Arial" panose="020B0604020202020204" pitchFamily="34" charset="0"/>
                <a:cs typeface="Arial" panose="020B0604020202020204" pitchFamily="34" charset="0"/>
              </a:rPr>
              <a:t>Ef</a:t>
            </a:r>
            <a:r>
              <a:rPr lang="pt-BR" sz="2600" dirty="0" smtClean="0">
                <a:solidFill>
                  <a:schemeClr val="tx1"/>
                </a:solidFill>
                <a:latin typeface="Arial" panose="020B0604020202020204" pitchFamily="34" charset="0"/>
                <a:cs typeface="Arial" panose="020B0604020202020204" pitchFamily="34" charset="0"/>
              </a:rPr>
              <a:t> 2.20; 1Co 3.10) </a:t>
            </a:r>
          </a:p>
          <a:p>
            <a:pPr marL="0" indent="0" algn="just">
              <a:buNone/>
            </a:pPr>
            <a:r>
              <a:rPr lang="pt-BR" sz="2600" dirty="0" smtClean="0">
                <a:solidFill>
                  <a:schemeClr val="tx1"/>
                </a:solidFill>
                <a:latin typeface="Arial" panose="020B0604020202020204" pitchFamily="34" charset="0"/>
                <a:cs typeface="Arial" panose="020B0604020202020204" pitchFamily="34" charset="0"/>
              </a:rPr>
              <a:t>																  Patch </a:t>
            </a:r>
            <a:r>
              <a:rPr lang="pt-BR" sz="2600" dirty="0" err="1" smtClean="0">
                <a:solidFill>
                  <a:schemeClr val="tx1"/>
                </a:solidFill>
                <a:latin typeface="Arial" panose="020B0604020202020204" pitchFamily="34" charset="0"/>
                <a:cs typeface="Arial" panose="020B0604020202020204" pitchFamily="34" charset="0"/>
              </a:rPr>
              <a:t>blakey</a:t>
            </a:r>
            <a:r>
              <a:rPr lang="pt-BR" sz="2600" dirty="0" smtClean="0">
                <a:solidFill>
                  <a:schemeClr val="tx1"/>
                </a:solidFill>
                <a:latin typeface="Arial" panose="020B0604020202020204" pitchFamily="34" charset="0"/>
                <a:cs typeface="Arial" panose="020B0604020202020204" pitchFamily="34" charset="0"/>
              </a:rPr>
              <a:t> </a:t>
            </a:r>
            <a:endParaRPr lang="pt-BR"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53391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b="1" dirty="0" smtClean="0">
                <a:solidFill>
                  <a:schemeClr val="tx1"/>
                </a:solidFill>
                <a:latin typeface="Arial" panose="020B0604020202020204" pitchFamily="34" charset="0"/>
                <a:cs typeface="Arial" panose="020B0604020202020204" pitchFamily="34" charset="0"/>
              </a:rPr>
              <a:t/>
            </a:r>
            <a:br>
              <a:rPr lang="pt-BR" b="1" dirty="0" smtClean="0">
                <a:solidFill>
                  <a:schemeClr val="tx1"/>
                </a:solidFill>
                <a:latin typeface="Arial" panose="020B0604020202020204" pitchFamily="34" charset="0"/>
                <a:cs typeface="Arial" panose="020B0604020202020204" pitchFamily="34" charset="0"/>
              </a:rPr>
            </a:br>
            <a:r>
              <a:rPr lang="pt-BR" b="1" dirty="0" smtClean="0">
                <a:solidFill>
                  <a:schemeClr val="tx1"/>
                </a:solidFill>
                <a:latin typeface="Arial" panose="020B0604020202020204" pitchFamily="34" charset="0"/>
                <a:cs typeface="Arial" panose="020B0604020202020204" pitchFamily="34" charset="0"/>
              </a:rPr>
              <a:t>O </a:t>
            </a:r>
            <a:r>
              <a:rPr lang="pt-BR" b="1" dirty="0">
                <a:solidFill>
                  <a:schemeClr val="tx1"/>
                </a:solidFill>
                <a:latin typeface="Arial" panose="020B0604020202020204" pitchFamily="34" charset="0"/>
                <a:cs typeface="Arial" panose="020B0604020202020204" pitchFamily="34" charset="0"/>
              </a:rPr>
              <a:t>Ofício de Apóstolo</a:t>
            </a:r>
            <a:r>
              <a:rPr lang="pt-BR" b="1" dirty="0" smtClean="0">
                <a:solidFill>
                  <a:schemeClr val="tx1"/>
                </a:solidFill>
                <a:latin typeface="Arial" panose="020B0604020202020204" pitchFamily="34" charset="0"/>
                <a:cs typeface="Arial" panose="020B0604020202020204" pitchFamily="34" charset="0"/>
              </a:rPr>
              <a:t/>
            </a:r>
            <a:br>
              <a:rPr lang="pt-BR" b="1" dirty="0" smtClean="0">
                <a:solidFill>
                  <a:schemeClr val="tx1"/>
                </a:solidFill>
                <a:latin typeface="Arial" panose="020B0604020202020204" pitchFamily="34" charset="0"/>
                <a:cs typeface="Arial" panose="020B0604020202020204" pitchFamily="34" charset="0"/>
              </a:rPr>
            </a:br>
            <a:endParaRPr lang="pt-BR" b="1"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27279" y="2556932"/>
            <a:ext cx="10328856" cy="3318936"/>
          </a:xfrm>
        </p:spPr>
        <p:txBody>
          <a:bodyPr>
            <a:normAutofit fontScale="92500" lnSpcReduction="10000"/>
          </a:bodyPr>
          <a:lstStyle/>
          <a:p>
            <a:pPr marL="0" indent="0" algn="ctr">
              <a:buNone/>
            </a:pPr>
            <a:r>
              <a:rPr lang="pt-BR" b="1" dirty="0">
                <a:solidFill>
                  <a:schemeClr val="tx1"/>
                </a:solidFill>
                <a:latin typeface="Arial" panose="020B0604020202020204" pitchFamily="34" charset="0"/>
                <a:cs typeface="Arial" panose="020B0604020202020204" pitchFamily="34" charset="0"/>
              </a:rPr>
              <a:t>Pré-requisitos para ser apóstolo</a:t>
            </a:r>
            <a:endParaRPr lang="pt-BR" dirty="0" smtClean="0">
              <a:solidFill>
                <a:schemeClr val="tx1"/>
              </a:solidFill>
              <a:latin typeface="Arial" panose="020B0604020202020204" pitchFamily="34" charset="0"/>
              <a:cs typeface="Arial" panose="020B0604020202020204" pitchFamily="34" charset="0"/>
            </a:endParaRPr>
          </a:p>
          <a:p>
            <a:pPr marL="0" indent="0" algn="just">
              <a:buNone/>
            </a:pPr>
            <a:r>
              <a:rPr lang="pt-BR" dirty="0" smtClean="0">
                <a:solidFill>
                  <a:schemeClr val="tx1"/>
                </a:solidFill>
                <a:latin typeface="Arial" panose="020B0604020202020204" pitchFamily="34" charset="0"/>
                <a:cs typeface="Arial" panose="020B0604020202020204" pitchFamily="34" charset="0"/>
              </a:rPr>
              <a:t>Biblicamente falando, para ser um apóstolo, no sentido restrito da palavra, era preciso:</a:t>
            </a:r>
          </a:p>
          <a:p>
            <a:pPr marL="0" indent="0" algn="just">
              <a:buNone/>
            </a:pPr>
            <a:r>
              <a:rPr lang="pt-BR" dirty="0" smtClean="0">
                <a:solidFill>
                  <a:schemeClr val="tx1"/>
                </a:solidFill>
                <a:latin typeface="Arial" panose="020B0604020202020204" pitchFamily="34" charset="0"/>
                <a:cs typeface="Arial" panose="020B0604020202020204" pitchFamily="34" charset="0"/>
              </a:rPr>
              <a:t>1.  Ser testemunha ocular do Cristo ressurreto (Atos 1.21,22);</a:t>
            </a:r>
          </a:p>
          <a:p>
            <a:pPr marL="0" indent="0" algn="just">
              <a:buNone/>
            </a:pPr>
            <a:r>
              <a:rPr lang="pt-BR" dirty="0" smtClean="0">
                <a:solidFill>
                  <a:schemeClr val="tx1"/>
                </a:solidFill>
                <a:latin typeface="Arial" panose="020B0604020202020204" pitchFamily="34" charset="0"/>
                <a:cs typeface="Arial" panose="020B0604020202020204" pitchFamily="34" charset="0"/>
              </a:rPr>
              <a:t>2. Ter sido designado apóstolo pelo próprio Cristo (</a:t>
            </a:r>
            <a:r>
              <a:rPr lang="pt-BR" dirty="0" err="1" smtClean="0">
                <a:solidFill>
                  <a:schemeClr val="tx1"/>
                </a:solidFill>
                <a:latin typeface="Arial" panose="020B0604020202020204" pitchFamily="34" charset="0"/>
                <a:cs typeface="Arial" panose="020B0604020202020204" pitchFamily="34" charset="0"/>
              </a:rPr>
              <a:t>Mt</a:t>
            </a:r>
            <a:r>
              <a:rPr lang="pt-BR" dirty="0" smtClean="0">
                <a:solidFill>
                  <a:schemeClr val="tx1"/>
                </a:solidFill>
                <a:latin typeface="Arial" panose="020B0604020202020204" pitchFamily="34" charset="0"/>
                <a:cs typeface="Arial" panose="020B0604020202020204" pitchFamily="34" charset="0"/>
              </a:rPr>
              <a:t> 10.1-7; At 9.5-6; 26.15-18).</a:t>
            </a:r>
          </a:p>
          <a:p>
            <a:pPr marL="0" indent="0" algn="just">
              <a:buNone/>
            </a:pPr>
            <a:r>
              <a:rPr lang="pt-BR" dirty="0" smtClean="0">
                <a:solidFill>
                  <a:schemeClr val="tx1"/>
                </a:solidFill>
                <a:latin typeface="Arial" panose="020B0604020202020204" pitchFamily="34" charset="0"/>
                <a:cs typeface="Arial" panose="020B0604020202020204" pitchFamily="34" charset="0"/>
              </a:rPr>
              <a:t>É possível alguém preencher estes requisitos hoje? </a:t>
            </a:r>
          </a:p>
          <a:p>
            <a:pPr marL="0" indent="0" algn="just">
              <a:buNone/>
            </a:pPr>
            <a:r>
              <a:rPr lang="pt-BR" dirty="0" smtClean="0">
                <a:solidFill>
                  <a:schemeClr val="tx1"/>
                </a:solidFill>
                <a:latin typeface="Arial" panose="020B0604020202020204" pitchFamily="34" charset="0"/>
                <a:cs typeface="Arial" panose="020B0604020202020204" pitchFamily="34" charset="0"/>
              </a:rPr>
              <a:t>Não, pois Apóstolo é </a:t>
            </a:r>
            <a:r>
              <a:rPr lang="pt-BR" dirty="0">
                <a:solidFill>
                  <a:schemeClr val="tx1"/>
                </a:solidFill>
                <a:latin typeface="Arial" panose="020B0604020202020204" pitchFamily="34" charset="0"/>
                <a:cs typeface="Arial" panose="020B0604020202020204" pitchFamily="34" charset="0"/>
              </a:rPr>
              <a:t>um ofício que estava restrito ao período em que a igreja primitiva foi </a:t>
            </a:r>
            <a:r>
              <a:rPr lang="pt-BR" dirty="0" smtClean="0">
                <a:solidFill>
                  <a:schemeClr val="tx1"/>
                </a:solidFill>
                <a:latin typeface="Arial" panose="020B0604020202020204" pitchFamily="34" charset="0"/>
                <a:cs typeface="Arial" panose="020B0604020202020204" pitchFamily="34" charset="0"/>
              </a:rPr>
              <a:t>fundada. </a:t>
            </a:r>
            <a:endParaRPr lang="pt-BR" dirty="0">
              <a:solidFill>
                <a:schemeClr val="tx1"/>
              </a:solidFill>
              <a:latin typeface="Arial" panose="020B0604020202020204" pitchFamily="34" charset="0"/>
              <a:cs typeface="Arial" panose="020B0604020202020204" pitchFamily="34" charset="0"/>
            </a:endParaRPr>
          </a:p>
          <a:p>
            <a:pPr marL="0" indent="0" algn="just">
              <a:buNone/>
            </a:pP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5234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latin typeface="Arial" panose="020B0604020202020204" pitchFamily="34" charset="0"/>
                <a:cs typeface="Arial" panose="020B0604020202020204" pitchFamily="34" charset="0"/>
              </a:rPr>
              <a:t>Presbítero/bispo.</a:t>
            </a:r>
            <a:endParaRPr lang="pt-BR"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lstStyle/>
          <a:p>
            <a:pPr marL="0" indent="0">
              <a:buNone/>
            </a:pPr>
            <a:r>
              <a:rPr lang="pt-BR" dirty="0" smtClean="0">
                <a:solidFill>
                  <a:schemeClr val="tx1"/>
                </a:solidFill>
                <a:latin typeface="Arial" panose="020B0604020202020204" pitchFamily="34" charset="0"/>
                <a:cs typeface="Arial" panose="020B0604020202020204" pitchFamily="34" charset="0"/>
              </a:rPr>
              <a:t>O próximo ofício a ser considerado é o de presbítero/bispo.</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0" indent="0" algn="just">
              <a:buNone/>
            </a:pPr>
            <a:r>
              <a:rPr lang="pt-BR" dirty="0">
                <a:solidFill>
                  <a:schemeClr val="tx1"/>
                </a:solidFill>
                <a:latin typeface="Arial" panose="020B0604020202020204" pitchFamily="34" charset="0"/>
                <a:cs typeface="Arial" panose="020B0604020202020204" pitchFamily="34" charset="0"/>
              </a:rPr>
              <a:t>No Novo Testamento, quando alguma igreja local era plantada (cumprimento da Grande Comissão), havia uma preocupação em estabelecer líderes espirituais para pastorear aquela nova comunidade de discípulos de Cristo, conforme o registro das Escrituras (Atos 14.21-23; Tito 1.5).  </a:t>
            </a:r>
          </a:p>
          <a:p>
            <a:pPr marL="0" indent="0" algn="just">
              <a:buNone/>
            </a:pPr>
            <a:endParaRPr lang="pt-BR" dirty="0">
              <a:solidFill>
                <a:schemeClr val="tx1"/>
              </a:solidFill>
              <a:latin typeface="Arial" panose="020B0604020202020204" pitchFamily="34" charset="0"/>
              <a:cs typeface="Arial" panose="020B0604020202020204" pitchFamily="34" charset="0"/>
            </a:endParaRPr>
          </a:p>
          <a:p>
            <a:pPr marL="0" indent="0">
              <a:buNone/>
            </a:pP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011115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b="1" dirty="0" smtClean="0">
                <a:solidFill>
                  <a:schemeClr val="tx1"/>
                </a:solidFill>
                <a:cs typeface="Arial" panose="020B0604020202020204" pitchFamily="34" charset="0"/>
              </a:rPr>
              <a:t>Presbítero/bispo.</a:t>
            </a:r>
            <a:endParaRPr lang="pt-BR" sz="5000"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a:bodyPr>
          <a:lstStyle/>
          <a:p>
            <a:pPr marL="0" indent="0" algn="just">
              <a:buNone/>
            </a:pPr>
            <a:r>
              <a:rPr lang="pt-BR" sz="2600" dirty="0" smtClean="0">
                <a:solidFill>
                  <a:schemeClr val="tx1"/>
                </a:solidFill>
                <a:latin typeface="Arial" panose="020B0604020202020204" pitchFamily="34" charset="0"/>
                <a:cs typeface="Arial" panose="020B0604020202020204" pitchFamily="34" charset="0"/>
              </a:rPr>
              <a:t>Em nosso estudo, partimos do princípio de que os termos presbítero e bispo são intercambiáveis, isto é, dois termos diferentes que se referem ao mesmo ofício.  </a:t>
            </a:r>
            <a:endParaRPr lang="pt-BR"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47529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cs typeface="Arial" panose="020B0604020202020204" pitchFamily="34" charset="0"/>
              </a:rPr>
              <a:t>Presbítero/bispo.</a:t>
            </a:r>
            <a:endParaRPr lang="pt-BR" dirty="0"/>
          </a:p>
        </p:txBody>
      </p:sp>
      <p:sp>
        <p:nvSpPr>
          <p:cNvPr id="3" name="Espaço Reservado para Conteúdo 2"/>
          <p:cNvSpPr>
            <a:spLocks noGrp="1"/>
          </p:cNvSpPr>
          <p:nvPr>
            <p:ph idx="1"/>
          </p:nvPr>
        </p:nvSpPr>
        <p:spPr/>
        <p:txBody>
          <a:bodyPr/>
          <a:lstStyle/>
          <a:p>
            <a:pPr marL="0" indent="0" algn="just">
              <a:buNone/>
            </a:pPr>
            <a:r>
              <a:rPr lang="pt-BR" dirty="0" smtClean="0">
                <a:solidFill>
                  <a:schemeClr val="tx1"/>
                </a:solidFill>
                <a:latin typeface="Arial" panose="020B0604020202020204" pitchFamily="34" charset="0"/>
                <a:cs typeface="Arial" panose="020B0604020202020204" pitchFamily="34" charset="0"/>
              </a:rPr>
              <a:t>“Esses dois termos eram intercambiados, principalmente pelo apóstolo Paulo (compare At 20.17,28; </a:t>
            </a:r>
            <a:r>
              <a:rPr lang="pt-BR" dirty="0" err="1" smtClean="0">
                <a:solidFill>
                  <a:schemeClr val="tx1"/>
                </a:solidFill>
                <a:latin typeface="Arial" panose="020B0604020202020204" pitchFamily="34" charset="0"/>
                <a:cs typeface="Arial" panose="020B0604020202020204" pitchFamily="34" charset="0"/>
              </a:rPr>
              <a:t>Tt</a:t>
            </a:r>
            <a:r>
              <a:rPr lang="pt-BR" dirty="0" smtClean="0">
                <a:solidFill>
                  <a:schemeClr val="tx1"/>
                </a:solidFill>
                <a:latin typeface="Arial" panose="020B0604020202020204" pitchFamily="34" charset="0"/>
                <a:cs typeface="Arial" panose="020B0604020202020204" pitchFamily="34" charset="0"/>
              </a:rPr>
              <a:t> 1.5,7; 1Tm 3.1 e 1Tm 5.17,19). Ambas as palavras eram emprestadas de culturas particulares – uma religiosa e outra secular – e receberam novos significados e novas funções dentro da cultura cristã”. </a:t>
            </a:r>
          </a:p>
          <a:p>
            <a:pPr marL="0" indent="0" algn="just">
              <a:buNone/>
            </a:pPr>
            <a:r>
              <a:rPr lang="pt-BR" dirty="0" smtClean="0">
                <a:solidFill>
                  <a:schemeClr val="tx1"/>
                </a:solidFill>
                <a:latin typeface="Arial" panose="020B0604020202020204" pitchFamily="34" charset="0"/>
                <a:cs typeface="Arial" panose="020B0604020202020204" pitchFamily="34" charset="0"/>
              </a:rPr>
              <a:t>															</a:t>
            </a:r>
            <a:r>
              <a:rPr lang="pt-BR" dirty="0">
                <a:solidFill>
                  <a:schemeClr val="tx1"/>
                </a:solidFill>
                <a:latin typeface="Arial" panose="020B0604020202020204" pitchFamily="34" charset="0"/>
                <a:cs typeface="Arial" panose="020B0604020202020204" pitchFamily="34" charset="0"/>
              </a:rPr>
              <a:t>Dr. Gene A. </a:t>
            </a:r>
            <a:r>
              <a:rPr lang="pt-BR" dirty="0" err="1">
                <a:solidFill>
                  <a:schemeClr val="tx1"/>
                </a:solidFill>
                <a:latin typeface="Arial" panose="020B0604020202020204" pitchFamily="34" charset="0"/>
                <a:cs typeface="Arial" panose="020B0604020202020204" pitchFamily="34" charset="0"/>
              </a:rPr>
              <a:t>Getz</a:t>
            </a:r>
            <a:r>
              <a:rPr lang="pt-BR" dirty="0">
                <a:solidFill>
                  <a:schemeClr val="tx1"/>
                </a:solidFill>
                <a:latin typeface="Arial" panose="020B0604020202020204" pitchFamily="34" charset="0"/>
                <a:cs typeface="Arial" panose="020B0604020202020204" pitchFamily="34" charset="0"/>
              </a:rPr>
              <a:t>.</a:t>
            </a:r>
          </a:p>
          <a:p>
            <a:pPr marL="0" indent="0" algn="just">
              <a:buNone/>
            </a:pP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87122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cs typeface="Arial" panose="020B0604020202020204" pitchFamily="34" charset="0"/>
              </a:rPr>
              <a:t>Presbítero/bispo.</a:t>
            </a:r>
            <a:endParaRPr lang="pt-BR" dirty="0"/>
          </a:p>
        </p:txBody>
      </p:sp>
      <p:sp>
        <p:nvSpPr>
          <p:cNvPr id="3" name="Espaço Reservado para Conteúdo 2"/>
          <p:cNvSpPr>
            <a:spLocks noGrp="1"/>
          </p:cNvSpPr>
          <p:nvPr>
            <p:ph idx="1"/>
          </p:nvPr>
        </p:nvSpPr>
        <p:spPr>
          <a:xfrm>
            <a:off x="798490" y="2556931"/>
            <a:ext cx="10547797" cy="3650685"/>
          </a:xfrm>
        </p:spPr>
        <p:txBody>
          <a:bodyPr>
            <a:noAutofit/>
          </a:bodyPr>
          <a:lstStyle/>
          <a:p>
            <a:pPr marL="0" indent="0" algn="just">
              <a:buNone/>
            </a:pPr>
            <a:r>
              <a:rPr lang="pt-BR" sz="2300" i="1" dirty="0">
                <a:solidFill>
                  <a:schemeClr val="tx1"/>
                </a:solidFill>
                <a:latin typeface="Arial" panose="020B0604020202020204" pitchFamily="34" charset="0"/>
                <a:cs typeface="Arial" panose="020B0604020202020204" pitchFamily="34" charset="0"/>
              </a:rPr>
              <a:t>Primeiro, </a:t>
            </a:r>
            <a:r>
              <a:rPr lang="pt-BR" sz="2300" dirty="0">
                <a:solidFill>
                  <a:schemeClr val="tx1"/>
                </a:solidFill>
                <a:latin typeface="Arial" panose="020B0604020202020204" pitchFamily="34" charset="0"/>
                <a:cs typeface="Arial" panose="020B0604020202020204" pitchFamily="34" charset="0"/>
              </a:rPr>
              <a:t>a palavra “presbítero” (</a:t>
            </a:r>
            <a:r>
              <a:rPr lang="pt-BR" sz="2300" i="1" dirty="0">
                <a:solidFill>
                  <a:schemeClr val="tx1"/>
                </a:solidFill>
                <a:latin typeface="Arial" panose="020B0604020202020204" pitchFamily="34" charset="0"/>
                <a:cs typeface="Arial" panose="020B0604020202020204" pitchFamily="34" charset="0"/>
              </a:rPr>
              <a:t>presbíteros</a:t>
            </a:r>
            <a:r>
              <a:rPr lang="pt-BR" sz="2300" dirty="0">
                <a:solidFill>
                  <a:schemeClr val="tx1"/>
                </a:solidFill>
                <a:latin typeface="Arial" panose="020B0604020202020204" pitchFamily="34" charset="0"/>
                <a:cs typeface="Arial" panose="020B0604020202020204" pitchFamily="34" charset="0"/>
              </a:rPr>
              <a:t>) é empregada para descrever os líderes nas igrejas que, a princípio, eram compostas por crentes judeus. </a:t>
            </a:r>
            <a:r>
              <a:rPr lang="pt-BR" sz="2300" i="1" dirty="0">
                <a:solidFill>
                  <a:schemeClr val="tx1"/>
                </a:solidFill>
                <a:latin typeface="Arial" panose="020B0604020202020204" pitchFamily="34" charset="0"/>
                <a:cs typeface="Arial" panose="020B0604020202020204" pitchFamily="34" charset="0"/>
              </a:rPr>
              <a:t>Segundo, </a:t>
            </a:r>
            <a:r>
              <a:rPr lang="pt-BR" sz="2300" dirty="0">
                <a:solidFill>
                  <a:schemeClr val="tx1"/>
                </a:solidFill>
                <a:latin typeface="Arial" panose="020B0604020202020204" pitchFamily="34" charset="0"/>
                <a:cs typeface="Arial" panose="020B0604020202020204" pitchFamily="34" charset="0"/>
              </a:rPr>
              <a:t>a palavra “bispo” (</a:t>
            </a:r>
            <a:r>
              <a:rPr lang="pt-BR" sz="2300" i="1" dirty="0" err="1">
                <a:solidFill>
                  <a:schemeClr val="tx1"/>
                </a:solidFill>
                <a:latin typeface="Arial" panose="020B0604020202020204" pitchFamily="34" charset="0"/>
                <a:cs typeface="Arial" panose="020B0604020202020204" pitchFamily="34" charset="0"/>
              </a:rPr>
              <a:t>episkopos</a:t>
            </a:r>
            <a:r>
              <a:rPr lang="pt-BR" sz="2300" dirty="0">
                <a:solidFill>
                  <a:schemeClr val="tx1"/>
                </a:solidFill>
                <a:latin typeface="Arial" panose="020B0604020202020204" pitchFamily="34" charset="0"/>
                <a:cs typeface="Arial" panose="020B0604020202020204" pitchFamily="34" charset="0"/>
              </a:rPr>
              <a:t>) era usada para descrever os líderes espirituais nas igrejas que eram compostas principalmente por convertidos gentios. O termo “presbítero” deriva diretamente da comunidade judaica, remontando ao tempo de Moisés. O termo “bispo” procede do mundo grego e romano e era usado para se referir a um superintendente ou comissário, “nomeado para regular uma nova colônia ou aquisição”. </a:t>
            </a:r>
          </a:p>
          <a:p>
            <a:pPr marL="0" indent="0" algn="just">
              <a:buNone/>
            </a:pPr>
            <a:r>
              <a:rPr lang="pt-BR" sz="2300" dirty="0">
                <a:solidFill>
                  <a:schemeClr val="tx1"/>
                </a:solidFill>
                <a:latin typeface="Arial" panose="020B0604020202020204" pitchFamily="34" charset="0"/>
                <a:cs typeface="Arial" panose="020B0604020202020204" pitchFamily="34" charset="0"/>
              </a:rPr>
              <a:t>															</a:t>
            </a:r>
            <a:r>
              <a:rPr lang="pt-BR" sz="2300" dirty="0" smtClean="0">
                <a:solidFill>
                  <a:schemeClr val="tx1"/>
                </a:solidFill>
                <a:latin typeface="Arial" panose="020B0604020202020204" pitchFamily="34" charset="0"/>
                <a:cs typeface="Arial" panose="020B0604020202020204" pitchFamily="34" charset="0"/>
              </a:rPr>
              <a:t>Dr</a:t>
            </a:r>
            <a:r>
              <a:rPr lang="pt-BR" sz="2300" dirty="0">
                <a:solidFill>
                  <a:schemeClr val="tx1"/>
                </a:solidFill>
                <a:latin typeface="Arial" panose="020B0604020202020204" pitchFamily="34" charset="0"/>
                <a:cs typeface="Arial" panose="020B0604020202020204" pitchFamily="34" charset="0"/>
              </a:rPr>
              <a:t>. Gene A. </a:t>
            </a:r>
            <a:r>
              <a:rPr lang="pt-BR" sz="2300" dirty="0" err="1">
                <a:solidFill>
                  <a:schemeClr val="tx1"/>
                </a:solidFill>
                <a:latin typeface="Arial" panose="020B0604020202020204" pitchFamily="34" charset="0"/>
                <a:cs typeface="Arial" panose="020B0604020202020204" pitchFamily="34" charset="0"/>
              </a:rPr>
              <a:t>Getz</a:t>
            </a:r>
            <a:r>
              <a:rPr lang="pt-BR" sz="2300" dirty="0">
                <a:solidFill>
                  <a:schemeClr val="tx1"/>
                </a:solidFill>
                <a:latin typeface="Arial" panose="020B0604020202020204" pitchFamily="34" charset="0"/>
                <a:cs typeface="Arial" panose="020B0604020202020204" pitchFamily="34" charset="0"/>
              </a:rPr>
              <a:t>.</a:t>
            </a:r>
          </a:p>
          <a:p>
            <a:endParaRPr lang="pt-BR" sz="23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877259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cs typeface="Arial" panose="020B0604020202020204" pitchFamily="34" charset="0"/>
              </a:rPr>
              <a:t>Presbítero/bispo.</a:t>
            </a:r>
            <a:endParaRPr lang="pt-BR" dirty="0"/>
          </a:p>
        </p:txBody>
      </p:sp>
      <p:sp>
        <p:nvSpPr>
          <p:cNvPr id="3" name="Espaço Reservado para Conteúdo 2"/>
          <p:cNvSpPr>
            <a:spLocks noGrp="1"/>
          </p:cNvSpPr>
          <p:nvPr>
            <p:ph idx="1"/>
          </p:nvPr>
        </p:nvSpPr>
        <p:spPr/>
        <p:txBody>
          <a:bodyPr/>
          <a:lstStyle/>
          <a:p>
            <a:pPr marL="0" indent="0" algn="just">
              <a:buNone/>
            </a:pPr>
            <a:r>
              <a:rPr lang="pt-BR" dirty="0" smtClean="0">
                <a:solidFill>
                  <a:schemeClr val="tx1"/>
                </a:solidFill>
                <a:latin typeface="Arial" panose="020B0604020202020204" pitchFamily="34" charset="0"/>
                <a:cs typeface="Arial" panose="020B0604020202020204" pitchFamily="34" charset="0"/>
              </a:rPr>
              <a:t>Na prática, nos primórdios da Igreja, o termo “bispo” logo passou a ser usado de forma diferente do que era no Novo Testamento, referindo-se aos indivíduos que supervisionavam um grupo de igrejas e/ou pastores e presbíteros. A palavra “presbítero”, no entanto, continuou a ser usada de maneira similares às que eram usadas no Novo Testamento.</a:t>
            </a:r>
          </a:p>
          <a:p>
            <a:pPr marL="0" indent="0" algn="just">
              <a:buNone/>
            </a:pPr>
            <a:r>
              <a:rPr lang="pt-BR" dirty="0" smtClean="0">
                <a:solidFill>
                  <a:schemeClr val="tx1"/>
                </a:solidFill>
                <a:latin typeface="Arial" panose="020B0604020202020204" pitchFamily="34" charset="0"/>
                <a:cs typeface="Arial" panose="020B0604020202020204" pitchFamily="34" charset="0"/>
              </a:rPr>
              <a:t>															  Dr</a:t>
            </a:r>
            <a:r>
              <a:rPr lang="pt-BR" dirty="0">
                <a:solidFill>
                  <a:schemeClr val="tx1"/>
                </a:solidFill>
                <a:latin typeface="Arial" panose="020B0604020202020204" pitchFamily="34" charset="0"/>
                <a:cs typeface="Arial" panose="020B0604020202020204" pitchFamily="34" charset="0"/>
              </a:rPr>
              <a:t>. Gene A. </a:t>
            </a:r>
            <a:r>
              <a:rPr lang="pt-BR" dirty="0" err="1">
                <a:solidFill>
                  <a:schemeClr val="tx1"/>
                </a:solidFill>
                <a:latin typeface="Arial" panose="020B0604020202020204" pitchFamily="34" charset="0"/>
                <a:cs typeface="Arial" panose="020B0604020202020204" pitchFamily="34" charset="0"/>
              </a:rPr>
              <a:t>Getz</a:t>
            </a:r>
            <a:r>
              <a:rPr lang="pt-BR" dirty="0">
                <a:solidFill>
                  <a:schemeClr val="tx1"/>
                </a:solidFill>
                <a:latin typeface="Arial" panose="020B0604020202020204" pitchFamily="34" charset="0"/>
                <a:cs typeface="Arial" panose="020B0604020202020204" pitchFamily="34" charset="0"/>
              </a:rPr>
              <a:t>.</a:t>
            </a:r>
          </a:p>
          <a:p>
            <a:pPr algn="just"/>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38085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cs typeface="Arial" panose="020B0604020202020204" pitchFamily="34" charset="0"/>
              </a:rPr>
              <a:t>Presbítero/bispo.</a:t>
            </a:r>
            <a:endParaRPr lang="pt-BR" dirty="0"/>
          </a:p>
        </p:txBody>
      </p:sp>
      <p:sp>
        <p:nvSpPr>
          <p:cNvPr id="3" name="Espaço Reservado para Conteúdo 2"/>
          <p:cNvSpPr>
            <a:spLocks noGrp="1"/>
          </p:cNvSpPr>
          <p:nvPr>
            <p:ph idx="1"/>
          </p:nvPr>
        </p:nvSpPr>
        <p:spPr/>
        <p:txBody>
          <a:bodyPr>
            <a:noAutofit/>
          </a:bodyPr>
          <a:lstStyle/>
          <a:p>
            <a:pPr marL="0" indent="0" algn="just">
              <a:buNone/>
            </a:pPr>
            <a:r>
              <a:rPr lang="pt-BR" b="1" dirty="0" smtClean="0">
                <a:solidFill>
                  <a:schemeClr val="tx1"/>
                </a:solidFill>
                <a:latin typeface="Arial" panose="020B0604020202020204" pitchFamily="34" charset="0"/>
                <a:cs typeface="Arial" panose="020B0604020202020204" pitchFamily="34" charset="0"/>
              </a:rPr>
              <a:t>Quais as funções desses líderes nas igrejas locais? </a:t>
            </a:r>
          </a:p>
          <a:p>
            <a:pPr marL="0" indent="0" algn="just">
              <a:buNone/>
            </a:pPr>
            <a:r>
              <a:rPr lang="pt-BR" b="1" dirty="0" smtClean="0">
                <a:solidFill>
                  <a:schemeClr val="tx1"/>
                </a:solidFill>
                <a:latin typeface="Arial" panose="020B0604020202020204" pitchFamily="34" charset="0"/>
                <a:cs typeface="Arial" panose="020B0604020202020204" pitchFamily="34" charset="0"/>
              </a:rPr>
              <a:t>O NT deixa claro: </a:t>
            </a:r>
            <a:r>
              <a:rPr lang="pt-BR" dirty="0" smtClean="0">
                <a:solidFill>
                  <a:schemeClr val="tx1"/>
                </a:solidFill>
                <a:latin typeface="Arial" panose="020B0604020202020204" pitchFamily="34" charset="0"/>
                <a:cs typeface="Arial" panose="020B0604020202020204" pitchFamily="34" charset="0"/>
              </a:rPr>
              <a:t> </a:t>
            </a:r>
          </a:p>
          <a:p>
            <a:pPr marL="457200" indent="-457200" algn="just">
              <a:buAutoNum type="arabicPeriod"/>
            </a:pPr>
            <a:r>
              <a:rPr lang="pt-BR" dirty="0" smtClean="0">
                <a:solidFill>
                  <a:schemeClr val="tx1"/>
                </a:solidFill>
                <a:latin typeface="Arial" panose="020B0604020202020204" pitchFamily="34" charset="0"/>
                <a:cs typeface="Arial" panose="020B0604020202020204" pitchFamily="34" charset="0"/>
              </a:rPr>
              <a:t>Administrar e exercer governo sobre a igreja (termos mais técnicos) – 1Tm 3.4,5; 5.17 e 18.</a:t>
            </a:r>
          </a:p>
          <a:p>
            <a:pPr marL="457200" indent="-457200" algn="just">
              <a:buAutoNum type="arabicPeriod"/>
            </a:pPr>
            <a:r>
              <a:rPr lang="pt-BR" dirty="0" smtClean="0">
                <a:solidFill>
                  <a:schemeClr val="tx1"/>
                </a:solidFill>
                <a:latin typeface="Arial" panose="020B0604020202020204" pitchFamily="34" charset="0"/>
                <a:cs typeface="Arial" panose="020B0604020202020204" pitchFamily="34" charset="0"/>
              </a:rPr>
              <a:t>Pastorear (cuidar) o rebanho de Deus (um conceito mais ilustrativo) – At 20.28; 1Pe 5.1-3; </a:t>
            </a:r>
            <a:r>
              <a:rPr lang="pt-BR" dirty="0" err="1" smtClean="0">
                <a:solidFill>
                  <a:schemeClr val="tx1"/>
                </a:solidFill>
                <a:latin typeface="Arial" panose="020B0604020202020204" pitchFamily="34" charset="0"/>
                <a:cs typeface="Arial" panose="020B0604020202020204" pitchFamily="34" charset="0"/>
              </a:rPr>
              <a:t>Tt</a:t>
            </a:r>
            <a:r>
              <a:rPr lang="pt-BR" dirty="0" smtClean="0">
                <a:solidFill>
                  <a:schemeClr val="tx1"/>
                </a:solidFill>
                <a:latin typeface="Arial" panose="020B0604020202020204" pitchFamily="34" charset="0"/>
                <a:cs typeface="Arial" panose="020B0604020202020204" pitchFamily="34" charset="0"/>
              </a:rPr>
              <a:t> 1.9 e </a:t>
            </a:r>
            <a:r>
              <a:rPr lang="pt-BR" dirty="0" err="1" smtClean="0">
                <a:solidFill>
                  <a:schemeClr val="tx1"/>
                </a:solidFill>
                <a:latin typeface="Arial" panose="020B0604020202020204" pitchFamily="34" charset="0"/>
                <a:cs typeface="Arial" panose="020B0604020202020204" pitchFamily="34" charset="0"/>
              </a:rPr>
              <a:t>Tg</a:t>
            </a:r>
            <a:r>
              <a:rPr lang="pt-BR" dirty="0" smtClean="0">
                <a:solidFill>
                  <a:schemeClr val="tx1"/>
                </a:solidFill>
                <a:latin typeface="Arial" panose="020B0604020202020204" pitchFamily="34" charset="0"/>
                <a:cs typeface="Arial" panose="020B0604020202020204" pitchFamily="34" charset="0"/>
              </a:rPr>
              <a:t> 5.14.</a:t>
            </a:r>
            <a:endParaRPr lang="pt-BR" dirty="0">
              <a:solidFill>
                <a:schemeClr val="tx1"/>
              </a:solidFill>
              <a:latin typeface="Arial" panose="020B0604020202020204" pitchFamily="34" charset="0"/>
              <a:cs typeface="Arial" panose="020B0604020202020204" pitchFamily="34" charset="0"/>
            </a:endParaRPr>
          </a:p>
          <a:p>
            <a:pPr marL="0" indent="0" algn="just">
              <a:buNone/>
            </a:pPr>
            <a:r>
              <a:rPr lang="pt-BR" dirty="0" smtClean="0">
                <a:solidFill>
                  <a:schemeClr val="tx1"/>
                </a:solidFill>
                <a:latin typeface="Arial" panose="020B0604020202020204" pitchFamily="34" charset="0"/>
                <a:cs typeface="Arial" panose="020B0604020202020204" pitchFamily="34" charset="0"/>
              </a:rPr>
              <a:t> </a:t>
            </a: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7984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b="1" dirty="0">
                <a:solidFill>
                  <a:schemeClr val="tx1"/>
                </a:solidFill>
                <a:cs typeface="Arial" panose="020B0604020202020204" pitchFamily="34" charset="0"/>
              </a:rPr>
              <a:t>Presbítero/bispo.</a:t>
            </a:r>
            <a:endParaRPr lang="pt-BR" sz="5000"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p:txBody>
          <a:bodyPr>
            <a:normAutofit lnSpcReduction="10000"/>
          </a:bodyPr>
          <a:lstStyle/>
          <a:p>
            <a:pPr marL="0" indent="0" algn="just">
              <a:buNone/>
            </a:pPr>
            <a:r>
              <a:rPr lang="pt-BR" dirty="0" smtClean="0">
                <a:solidFill>
                  <a:schemeClr val="tx1"/>
                </a:solidFill>
                <a:latin typeface="Arial" panose="020B0604020202020204" pitchFamily="34" charset="0"/>
                <a:cs typeface="Arial" panose="020B0604020202020204" pitchFamily="34" charset="0"/>
              </a:rPr>
              <a:t> A pluralidade de líderes:</a:t>
            </a:r>
          </a:p>
          <a:p>
            <a:pPr marL="0" indent="0" algn="just">
              <a:buNone/>
            </a:pPr>
            <a:r>
              <a:rPr lang="pt-BR" dirty="0" smtClean="0">
                <a:solidFill>
                  <a:schemeClr val="tx1"/>
                </a:solidFill>
                <a:latin typeface="Arial" panose="020B0604020202020204" pitchFamily="34" charset="0"/>
                <a:cs typeface="Arial" panose="020B0604020202020204" pitchFamily="34" charset="0"/>
              </a:rPr>
              <a:t>A Bíblia sempre fala dos “presbíteros” da igreja. O termo é apresentado no plural  (At 14.23; At 20.17; </a:t>
            </a:r>
            <a:r>
              <a:rPr lang="pt-BR" dirty="0" err="1" smtClean="0">
                <a:solidFill>
                  <a:schemeClr val="tx1"/>
                </a:solidFill>
                <a:latin typeface="Arial" panose="020B0604020202020204" pitchFamily="34" charset="0"/>
                <a:cs typeface="Arial" panose="020B0604020202020204" pitchFamily="34" charset="0"/>
              </a:rPr>
              <a:t>Tt</a:t>
            </a:r>
            <a:r>
              <a:rPr lang="pt-BR" dirty="0" smtClean="0">
                <a:solidFill>
                  <a:schemeClr val="tx1"/>
                </a:solidFill>
                <a:latin typeface="Arial" panose="020B0604020202020204" pitchFamily="34" charset="0"/>
                <a:cs typeface="Arial" panose="020B0604020202020204" pitchFamily="34" charset="0"/>
              </a:rPr>
              <a:t> 1.5).</a:t>
            </a:r>
          </a:p>
          <a:p>
            <a:pPr marL="0" indent="0" algn="just">
              <a:buNone/>
            </a:pPr>
            <a:endParaRPr lang="pt-BR" dirty="0" smtClean="0">
              <a:solidFill>
                <a:schemeClr val="tx1"/>
              </a:solidFill>
              <a:latin typeface="Arial" panose="020B0604020202020204" pitchFamily="34" charset="0"/>
              <a:cs typeface="Arial" panose="020B0604020202020204" pitchFamily="34" charset="0"/>
            </a:endParaRPr>
          </a:p>
          <a:p>
            <a:pPr marL="0" indent="0" algn="just">
              <a:buNone/>
            </a:pPr>
            <a:r>
              <a:rPr lang="pt-BR" dirty="0" smtClean="0">
                <a:solidFill>
                  <a:schemeClr val="tx1"/>
                </a:solidFill>
                <a:latin typeface="Arial" panose="020B0604020202020204" pitchFamily="34" charset="0"/>
                <a:cs typeface="Arial" panose="020B0604020202020204" pitchFamily="34" charset="0"/>
              </a:rPr>
              <a:t>Assim, há um padrão bastante coerente de vários presbíteros como principal grupo de liderança das igrejas no NT. Isto é, as </a:t>
            </a:r>
            <a:r>
              <a:rPr lang="pt-BR" dirty="0">
                <a:solidFill>
                  <a:schemeClr val="tx1"/>
                </a:solidFill>
                <a:latin typeface="Arial" panose="020B0604020202020204" pitchFamily="34" charset="0"/>
                <a:cs typeface="Arial" panose="020B0604020202020204" pitchFamily="34" charset="0"/>
              </a:rPr>
              <a:t>igrejas do NT tinham um governo plural, um colegiado de presbíteros guiando comunidades locais.</a:t>
            </a:r>
          </a:p>
          <a:p>
            <a:pPr marL="0" indent="0" algn="just">
              <a:buNone/>
            </a:pPr>
            <a:endParaRPr lang="pt-BR" dirty="0" smtClean="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3747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latin typeface="Arial" panose="020B0604020202020204" pitchFamily="34" charset="0"/>
                <a:cs typeface="Arial" panose="020B0604020202020204" pitchFamily="34" charset="0"/>
              </a:rPr>
              <a:t>Os Diáconos e Diaconisas </a:t>
            </a:r>
            <a:endParaRPr lang="pt-BR"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295401" y="2556931"/>
            <a:ext cx="9601196" cy="3560533"/>
          </a:xfrm>
        </p:spPr>
        <p:txBody>
          <a:bodyPr>
            <a:normAutofit/>
          </a:bodyPr>
          <a:lstStyle/>
          <a:p>
            <a:pPr marL="0" indent="0" algn="just">
              <a:buNone/>
            </a:pPr>
            <a:r>
              <a:rPr lang="pt-BR" sz="2500" dirty="0" smtClean="0">
                <a:solidFill>
                  <a:schemeClr val="tx1"/>
                </a:solidFill>
                <a:latin typeface="Arial" panose="020B0604020202020204" pitchFamily="34" charset="0"/>
                <a:cs typeface="Arial" panose="020B0604020202020204" pitchFamily="34" charset="0"/>
              </a:rPr>
              <a:t>A palavra diácono é a tradução da palavra grega </a:t>
            </a:r>
            <a:r>
              <a:rPr lang="pt-BR" sz="2500" i="1" dirty="0" smtClean="0">
                <a:solidFill>
                  <a:schemeClr val="tx1"/>
                </a:solidFill>
                <a:latin typeface="Arial" panose="020B0604020202020204" pitchFamily="34" charset="0"/>
                <a:cs typeface="Arial" panose="020B0604020202020204" pitchFamily="34" charset="0"/>
              </a:rPr>
              <a:t>diakonos, </a:t>
            </a:r>
            <a:r>
              <a:rPr lang="pt-BR" sz="2500" dirty="0" smtClean="0">
                <a:solidFill>
                  <a:schemeClr val="tx1"/>
                </a:solidFill>
                <a:latin typeface="Arial" panose="020B0604020202020204" pitchFamily="34" charset="0"/>
                <a:cs typeface="Arial" panose="020B0604020202020204" pitchFamily="34" charset="0"/>
              </a:rPr>
              <a:t>que é o termo comum que se traduz por “servo”, quando usado em contextos não eclesiásticos.  </a:t>
            </a:r>
          </a:p>
          <a:p>
            <a:pPr marL="0" indent="0" algn="just">
              <a:buNone/>
            </a:pPr>
            <a:r>
              <a:rPr lang="pt-BR" sz="2500" dirty="0" smtClean="0">
                <a:solidFill>
                  <a:schemeClr val="tx1"/>
                </a:solidFill>
                <a:latin typeface="Arial" panose="020B0604020202020204" pitchFamily="34" charset="0"/>
                <a:cs typeface="Arial" panose="020B0604020202020204" pitchFamily="34" charset="0"/>
              </a:rPr>
              <a:t>Os diáconos são claramente mencionados em Filipenses 1.1 e 1Tm 3.8-13. No entanto não há especificação de sua função, só a indicação de que são diferentes dos bispos (presbíteros). </a:t>
            </a:r>
          </a:p>
          <a:p>
            <a:pPr marL="0" indent="0" algn="just">
              <a:buNone/>
            </a:pPr>
            <a:r>
              <a:rPr lang="pt-BR" sz="2500" dirty="0" smtClean="0">
                <a:solidFill>
                  <a:schemeClr val="tx1"/>
                </a:solidFill>
                <a:latin typeface="Arial" panose="020B0604020202020204" pitchFamily="34" charset="0"/>
                <a:cs typeface="Arial" panose="020B0604020202020204" pitchFamily="34" charset="0"/>
              </a:rPr>
              <a:t>   </a:t>
            </a:r>
            <a:endParaRPr lang="pt-BR"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08292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sz="5600" b="1" dirty="0">
                <a:solidFill>
                  <a:schemeClr val="tx1"/>
                </a:solidFill>
                <a:latin typeface="Arial" panose="020B0604020202020204" pitchFamily="34" charset="0"/>
                <a:cs typeface="Arial" panose="020B0604020202020204" pitchFamily="34" charset="0"/>
              </a:rPr>
              <a:t>Temas: </a:t>
            </a:r>
            <a:r>
              <a:rPr lang="pt-BR" b="1" dirty="0">
                <a:solidFill>
                  <a:schemeClr val="tx1"/>
                </a:solidFill>
                <a:latin typeface="Arial" panose="020B0604020202020204" pitchFamily="34" charset="0"/>
                <a:cs typeface="Arial" panose="020B0604020202020204" pitchFamily="34" charset="0"/>
              </a:rPr>
              <a:t/>
            </a:r>
            <a:br>
              <a:rPr lang="pt-BR" b="1" dirty="0">
                <a:solidFill>
                  <a:schemeClr val="tx1"/>
                </a:solidFill>
                <a:latin typeface="Arial" panose="020B0604020202020204" pitchFamily="34" charset="0"/>
                <a:cs typeface="Arial" panose="020B0604020202020204" pitchFamily="34" charset="0"/>
              </a:rPr>
            </a:br>
            <a:endParaRPr lang="pt-BR" dirty="0"/>
          </a:p>
        </p:txBody>
      </p:sp>
      <p:sp>
        <p:nvSpPr>
          <p:cNvPr id="5" name="Espaço Reservado para Conteúdo 4"/>
          <p:cNvSpPr>
            <a:spLocks noGrp="1"/>
          </p:cNvSpPr>
          <p:nvPr>
            <p:ph idx="1"/>
          </p:nvPr>
        </p:nvSpPr>
        <p:spPr/>
        <p:txBody>
          <a:bodyPr>
            <a:noAutofit/>
          </a:bodyPr>
          <a:lstStyle/>
          <a:p>
            <a:pPr marL="0" indent="0" algn="just">
              <a:buNone/>
            </a:pPr>
            <a:r>
              <a:rPr lang="pt-BR" sz="2800" b="1" dirty="0" smtClean="0">
                <a:solidFill>
                  <a:schemeClr val="tx1"/>
                </a:solidFill>
                <a:latin typeface="Arial" panose="020B0604020202020204" pitchFamily="34" charset="0"/>
                <a:cs typeface="Arial" panose="020B0604020202020204" pitchFamily="34" charset="0"/>
              </a:rPr>
              <a:t>A </a:t>
            </a:r>
            <a:r>
              <a:rPr lang="pt-BR" sz="2800" b="1" dirty="0">
                <a:solidFill>
                  <a:schemeClr val="tx1"/>
                </a:solidFill>
                <a:latin typeface="Arial" panose="020B0604020202020204" pitchFamily="34" charset="0"/>
                <a:cs typeface="Arial" panose="020B0604020202020204" pitchFamily="34" charset="0"/>
              </a:rPr>
              <a:t>igreja e seus </a:t>
            </a:r>
            <a:r>
              <a:rPr lang="pt-BR" sz="2800" b="1" dirty="0" smtClean="0">
                <a:solidFill>
                  <a:schemeClr val="tx1"/>
                </a:solidFill>
                <a:latin typeface="Arial" panose="020B0604020202020204" pitchFamily="34" charset="0"/>
                <a:cs typeface="Arial" panose="020B0604020202020204" pitchFamily="34" charset="0"/>
              </a:rPr>
              <a:t>oficiais: </a:t>
            </a:r>
            <a:r>
              <a:rPr lang="pt-BR" sz="2800" b="1" dirty="0">
                <a:solidFill>
                  <a:schemeClr val="tx1"/>
                </a:solidFill>
                <a:latin typeface="Arial" panose="020B0604020202020204" pitchFamily="34" charset="0"/>
                <a:cs typeface="Arial" panose="020B0604020202020204" pitchFamily="34" charset="0"/>
              </a:rPr>
              <a:t>apóstolos, presbíteros/bispos e </a:t>
            </a:r>
            <a:r>
              <a:rPr lang="pt-BR" sz="2800" b="1" dirty="0" smtClean="0">
                <a:solidFill>
                  <a:schemeClr val="tx1"/>
                </a:solidFill>
                <a:latin typeface="Arial" panose="020B0604020202020204" pitchFamily="34" charset="0"/>
                <a:cs typeface="Arial" panose="020B0604020202020204" pitchFamily="34" charset="0"/>
              </a:rPr>
              <a:t>diáconos/diaconisas - desenvolvimento </a:t>
            </a:r>
            <a:r>
              <a:rPr lang="pt-BR" sz="2800" b="1" dirty="0">
                <a:solidFill>
                  <a:schemeClr val="tx1"/>
                </a:solidFill>
                <a:latin typeface="Arial" panose="020B0604020202020204" pitchFamily="34" charset="0"/>
                <a:cs typeface="Arial" panose="020B0604020202020204" pitchFamily="34" charset="0"/>
              </a:rPr>
              <a:t>bíblico e histórico dos ofícios </a:t>
            </a:r>
            <a:r>
              <a:rPr lang="pt-BR" sz="2800" b="1" dirty="0" smtClean="0">
                <a:solidFill>
                  <a:schemeClr val="tx1"/>
                </a:solidFill>
                <a:latin typeface="Arial" panose="020B0604020202020204" pitchFamily="34" charset="0"/>
                <a:cs typeface="Arial" panose="020B0604020202020204" pitchFamily="34" charset="0"/>
              </a:rPr>
              <a:t>eclesiásticos.</a:t>
            </a:r>
            <a:endParaRPr lang="pt-BR" sz="2800" b="1" dirty="0">
              <a:solidFill>
                <a:schemeClr val="tx1"/>
              </a:solidFill>
              <a:latin typeface="Arial" panose="020B0604020202020204" pitchFamily="34" charset="0"/>
              <a:cs typeface="Arial" panose="020B0604020202020204" pitchFamily="34" charset="0"/>
            </a:endParaRPr>
          </a:p>
          <a:p>
            <a:pPr marL="0" indent="0" algn="just">
              <a:buNone/>
            </a:pPr>
            <a:endParaRPr lang="pt-BR" sz="2800" b="1" dirty="0">
              <a:solidFill>
                <a:schemeClr val="tx1"/>
              </a:solidFill>
              <a:latin typeface="Arial" panose="020B0604020202020204" pitchFamily="34" charset="0"/>
              <a:cs typeface="Arial" panose="020B0604020202020204" pitchFamily="34" charset="0"/>
            </a:endParaRPr>
          </a:p>
          <a:p>
            <a:pPr marL="0" indent="0" algn="just">
              <a:buNone/>
            </a:pPr>
            <a:r>
              <a:rPr lang="pt-BR" sz="2800" b="1" dirty="0" smtClean="0">
                <a:solidFill>
                  <a:schemeClr val="tx1"/>
                </a:solidFill>
                <a:latin typeface="Arial" panose="020B0604020202020204" pitchFamily="34" charset="0"/>
                <a:cs typeface="Arial" panose="020B0604020202020204" pitchFamily="34" charset="0"/>
              </a:rPr>
              <a:t>O </a:t>
            </a:r>
            <a:r>
              <a:rPr lang="pt-BR" sz="2800" b="1" dirty="0">
                <a:solidFill>
                  <a:schemeClr val="tx1"/>
                </a:solidFill>
                <a:latin typeface="Arial" panose="020B0604020202020204" pitchFamily="34" charset="0"/>
                <a:cs typeface="Arial" panose="020B0604020202020204" pitchFamily="34" charset="0"/>
              </a:rPr>
              <a:t>que o estatuto da ICA fala sobre os </a:t>
            </a:r>
            <a:r>
              <a:rPr lang="pt-BR" sz="2800" b="1" dirty="0" smtClean="0">
                <a:solidFill>
                  <a:schemeClr val="tx1"/>
                </a:solidFill>
                <a:latin typeface="Arial" panose="020B0604020202020204" pitchFamily="34" charset="0"/>
                <a:cs typeface="Arial" panose="020B0604020202020204" pitchFamily="34" charset="0"/>
              </a:rPr>
              <a:t>presbíteros e diáconos</a:t>
            </a:r>
            <a:r>
              <a:rPr lang="pt-BR" sz="2800" b="1" dirty="0">
                <a:solidFill>
                  <a:schemeClr val="tx1"/>
                </a:solidFill>
                <a:latin typeface="Arial" panose="020B0604020202020204" pitchFamily="34" charset="0"/>
                <a:cs typeface="Arial" panose="020B0604020202020204" pitchFamily="34" charset="0"/>
              </a:rPr>
              <a:t>?</a:t>
            </a:r>
            <a:br>
              <a:rPr lang="pt-BR" sz="2800" b="1" dirty="0">
                <a:solidFill>
                  <a:schemeClr val="tx1"/>
                </a:solidFill>
                <a:latin typeface="Arial" panose="020B0604020202020204" pitchFamily="34" charset="0"/>
                <a:cs typeface="Arial" panose="020B0604020202020204" pitchFamily="34" charset="0"/>
              </a:rPr>
            </a:br>
            <a:endParaRPr lang="pt-BR" sz="2800" dirty="0"/>
          </a:p>
        </p:txBody>
      </p:sp>
    </p:spTree>
    <p:extLst>
      <p:ext uri="{BB962C8B-B14F-4D97-AF65-F5344CB8AC3E}">
        <p14:creationId xmlns:p14="http://schemas.microsoft.com/office/powerpoint/2010/main" xmlns="" val="603679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Arial" panose="020B0604020202020204" pitchFamily="34" charset="0"/>
                <a:cs typeface="Arial" panose="020B0604020202020204" pitchFamily="34" charset="0"/>
              </a:rPr>
              <a:t>Os Diáconos e Diaconisas </a:t>
            </a:r>
            <a:endParaRPr lang="pt-BR" dirty="0"/>
          </a:p>
        </p:txBody>
      </p:sp>
      <p:sp>
        <p:nvSpPr>
          <p:cNvPr id="3" name="Espaço Reservado para Conteúdo 2"/>
          <p:cNvSpPr>
            <a:spLocks noGrp="1"/>
          </p:cNvSpPr>
          <p:nvPr>
            <p:ph idx="1"/>
          </p:nvPr>
        </p:nvSpPr>
        <p:spPr/>
        <p:txBody>
          <a:bodyPr/>
          <a:lstStyle/>
          <a:p>
            <a:pPr marL="0" indent="0" algn="just">
              <a:buNone/>
            </a:pPr>
            <a:r>
              <a:rPr lang="pt-BR" dirty="0" smtClean="0">
                <a:solidFill>
                  <a:schemeClr val="tx1"/>
                </a:solidFill>
                <a:latin typeface="Arial" panose="020B0604020202020204" pitchFamily="34" charset="0"/>
                <a:cs typeface="Arial" panose="020B0604020202020204" pitchFamily="34" charset="0"/>
              </a:rPr>
              <a:t>O substantivo </a:t>
            </a:r>
            <a:r>
              <a:rPr lang="pt-BR" i="1" dirty="0" smtClean="0">
                <a:solidFill>
                  <a:schemeClr val="tx1"/>
                </a:solidFill>
                <a:latin typeface="Arial" panose="020B0604020202020204" pitchFamily="34" charset="0"/>
                <a:cs typeface="Arial" panose="020B0604020202020204" pitchFamily="34" charset="0"/>
              </a:rPr>
              <a:t>diácono </a:t>
            </a:r>
            <a:r>
              <a:rPr lang="pt-BR" dirty="0" smtClean="0">
                <a:solidFill>
                  <a:schemeClr val="tx1"/>
                </a:solidFill>
                <a:latin typeface="Arial" panose="020B0604020202020204" pitchFamily="34" charset="0"/>
                <a:cs typeface="Arial" panose="020B0604020202020204" pitchFamily="34" charset="0"/>
              </a:rPr>
              <a:t>não é usado em Atos 6.1-6, mas um verbo </a:t>
            </a:r>
            <a:r>
              <a:rPr lang="pt-BR" sz="2600" dirty="0" smtClean="0">
                <a:solidFill>
                  <a:schemeClr val="tx1"/>
                </a:solidFill>
                <a:latin typeface="Arial" panose="020B0604020202020204" pitchFamily="34" charset="0"/>
                <a:cs typeface="Arial" panose="020B0604020202020204" pitchFamily="34" charset="0"/>
              </a:rPr>
              <a:t>relacionado (</a:t>
            </a:r>
            <a:r>
              <a:rPr lang="pt-BR" sz="2600" dirty="0" err="1" smtClean="0">
                <a:solidFill>
                  <a:schemeClr val="tx1"/>
                </a:solidFill>
                <a:latin typeface="Arial" panose="020B0604020202020204" pitchFamily="34" charset="0"/>
                <a:cs typeface="Arial" panose="020B0604020202020204" pitchFamily="34" charset="0"/>
              </a:rPr>
              <a:t>diakoneõ</a:t>
            </a:r>
            <a:r>
              <a:rPr lang="pt-BR" sz="2600" dirty="0" smtClean="0">
                <a:solidFill>
                  <a:schemeClr val="tx1"/>
                </a:solidFill>
                <a:latin typeface="Arial" panose="020B0604020202020204" pitchFamily="34" charset="0"/>
                <a:cs typeface="Arial" panose="020B0604020202020204" pitchFamily="34" charset="0"/>
              </a:rPr>
              <a:t>, “servir”) aparece no versículo 2. aqui, os apóstolos que dirigiam a igreja de Jerusalém acharam necessário delegar algumas responsabilidades administrativas a outros (distribuição de alimentos para viúvas em necessidade). </a:t>
            </a:r>
            <a:endParaRPr lang="pt-BR"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564173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Arial" panose="020B0604020202020204" pitchFamily="34" charset="0"/>
                <a:cs typeface="Arial" panose="020B0604020202020204" pitchFamily="34" charset="0"/>
              </a:rPr>
              <a:t>Os Diáconos e Diaconisas </a:t>
            </a:r>
            <a:endParaRPr lang="pt-BR" dirty="0"/>
          </a:p>
        </p:txBody>
      </p:sp>
      <p:sp>
        <p:nvSpPr>
          <p:cNvPr id="3" name="Espaço Reservado para Conteúdo 2"/>
          <p:cNvSpPr>
            <a:spLocks noGrp="1"/>
          </p:cNvSpPr>
          <p:nvPr>
            <p:ph idx="1"/>
          </p:nvPr>
        </p:nvSpPr>
        <p:spPr/>
        <p:txBody>
          <a:bodyPr>
            <a:normAutofit fontScale="92500" lnSpcReduction="10000"/>
          </a:bodyPr>
          <a:lstStyle/>
          <a:p>
            <a:pPr marL="0" indent="0" algn="just">
              <a:buNone/>
            </a:pPr>
            <a:r>
              <a:rPr lang="pt-BR" dirty="0" smtClean="0">
                <a:solidFill>
                  <a:schemeClr val="tx1"/>
                </a:solidFill>
                <a:latin typeface="Arial" panose="020B0604020202020204" pitchFamily="34" charset="0"/>
                <a:cs typeface="Arial" panose="020B0604020202020204" pitchFamily="34" charset="0"/>
              </a:rPr>
              <a:t>Há outros textos pelos quais é difícil saber se o Novo Testamento está falando de um diácono como oficial da igreja ou se está simplesmente usando a palavra para referir-se a servo em geral, Ex.: (</a:t>
            </a:r>
            <a:r>
              <a:rPr lang="pt-BR" dirty="0" err="1" smtClean="0">
                <a:solidFill>
                  <a:schemeClr val="tx1"/>
                </a:solidFill>
                <a:latin typeface="Arial" panose="020B0604020202020204" pitchFamily="34" charset="0"/>
                <a:cs typeface="Arial" panose="020B0604020202020204" pitchFamily="34" charset="0"/>
              </a:rPr>
              <a:t>Rm</a:t>
            </a:r>
            <a:r>
              <a:rPr lang="pt-BR" dirty="0" smtClean="0">
                <a:solidFill>
                  <a:schemeClr val="tx1"/>
                </a:solidFill>
                <a:latin typeface="Arial" panose="020B0604020202020204" pitchFamily="34" charset="0"/>
                <a:cs typeface="Arial" panose="020B0604020202020204" pitchFamily="34" charset="0"/>
              </a:rPr>
              <a:t> 16.1). </a:t>
            </a:r>
            <a:r>
              <a:rPr lang="pt-BR" i="1" dirty="0" smtClean="0">
                <a:solidFill>
                  <a:schemeClr val="tx1"/>
                </a:solidFill>
                <a:latin typeface="Arial" panose="020B0604020202020204" pitchFamily="34" charset="0"/>
                <a:cs typeface="Arial" panose="020B0604020202020204" pitchFamily="34" charset="0"/>
              </a:rPr>
              <a:t>Diakonos </a:t>
            </a:r>
            <a:r>
              <a:rPr lang="pt-BR" dirty="0" smtClean="0">
                <a:solidFill>
                  <a:schemeClr val="tx1"/>
                </a:solidFill>
                <a:latin typeface="Arial" panose="020B0604020202020204" pitchFamily="34" charset="0"/>
                <a:cs typeface="Arial" panose="020B0604020202020204" pitchFamily="34" charset="0"/>
              </a:rPr>
              <a:t>tem esse sentido em </a:t>
            </a:r>
            <a:r>
              <a:rPr lang="pt-BR" dirty="0" err="1" smtClean="0">
                <a:solidFill>
                  <a:schemeClr val="tx1"/>
                </a:solidFill>
                <a:latin typeface="Arial" panose="020B0604020202020204" pitchFamily="34" charset="0"/>
                <a:cs typeface="Arial" panose="020B0604020202020204" pitchFamily="34" charset="0"/>
              </a:rPr>
              <a:t>Rm</a:t>
            </a:r>
            <a:r>
              <a:rPr lang="pt-BR" dirty="0" smtClean="0">
                <a:solidFill>
                  <a:schemeClr val="tx1"/>
                </a:solidFill>
                <a:latin typeface="Arial" panose="020B0604020202020204" pitchFamily="34" charset="0"/>
                <a:cs typeface="Arial" panose="020B0604020202020204" pitchFamily="34" charset="0"/>
              </a:rPr>
              <a:t> 13.4; 15.8; e 1 </a:t>
            </a:r>
            <a:r>
              <a:rPr lang="pt-BR" dirty="0" err="1" smtClean="0">
                <a:solidFill>
                  <a:schemeClr val="tx1"/>
                </a:solidFill>
                <a:latin typeface="Arial" panose="020B0604020202020204" pitchFamily="34" charset="0"/>
                <a:cs typeface="Arial" panose="020B0604020202020204" pitchFamily="34" charset="0"/>
              </a:rPr>
              <a:t>Co</a:t>
            </a:r>
            <a:r>
              <a:rPr lang="pt-BR" dirty="0" smtClean="0">
                <a:solidFill>
                  <a:schemeClr val="tx1"/>
                </a:solidFill>
                <a:latin typeface="Arial" panose="020B0604020202020204" pitchFamily="34" charset="0"/>
                <a:cs typeface="Arial" panose="020B0604020202020204" pitchFamily="34" charset="0"/>
              </a:rPr>
              <a:t> 3.5.</a:t>
            </a:r>
          </a:p>
          <a:p>
            <a:pPr marL="0" indent="0" algn="just">
              <a:buNone/>
            </a:pPr>
            <a:endParaRPr lang="pt-BR" dirty="0" smtClean="0">
              <a:solidFill>
                <a:schemeClr val="tx1"/>
              </a:solidFill>
              <a:latin typeface="Arial" panose="020B0604020202020204" pitchFamily="34" charset="0"/>
              <a:cs typeface="Arial" panose="020B0604020202020204" pitchFamily="34" charset="0"/>
            </a:endParaRPr>
          </a:p>
          <a:p>
            <a:pPr marL="0" indent="0" algn="just">
              <a:buNone/>
            </a:pPr>
            <a:r>
              <a:rPr lang="pt-BR" dirty="0" smtClean="0">
                <a:solidFill>
                  <a:schemeClr val="tx1"/>
                </a:solidFill>
                <a:latin typeface="Arial" panose="020B0604020202020204" pitchFamily="34" charset="0"/>
                <a:cs typeface="Arial" panose="020B0604020202020204" pitchFamily="34" charset="0"/>
              </a:rPr>
              <a:t>Em geral, os versículos sobre diáconos mostram que eles tiveram o ofício de servir a igreja reconhecido sob várias formas. Atos 6.1-6  sugere que eles tinham alguma responsabilidade, mas estavam sob a autoridade dos que dirigiam a igreja.</a:t>
            </a: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17338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latin typeface="Arial" panose="020B0604020202020204" pitchFamily="34" charset="0"/>
                <a:cs typeface="Arial" panose="020B0604020202020204" pitchFamily="34" charset="0"/>
              </a:rPr>
              <a:t>Os Diáconos e Diaconisas </a:t>
            </a:r>
            <a:endParaRPr lang="pt-BR" dirty="0"/>
          </a:p>
        </p:txBody>
      </p:sp>
      <p:sp>
        <p:nvSpPr>
          <p:cNvPr id="3" name="Espaço Reservado para Conteúdo 2"/>
          <p:cNvSpPr>
            <a:spLocks noGrp="1"/>
          </p:cNvSpPr>
          <p:nvPr>
            <p:ph idx="1"/>
          </p:nvPr>
        </p:nvSpPr>
        <p:spPr/>
        <p:txBody>
          <a:bodyPr>
            <a:normAutofit/>
          </a:bodyPr>
          <a:lstStyle/>
          <a:p>
            <a:pPr marL="0" indent="0" algn="just">
              <a:buNone/>
            </a:pPr>
            <a:endParaRPr lang="pt-BR" sz="2600" dirty="0">
              <a:solidFill>
                <a:schemeClr val="tx1"/>
              </a:solidFill>
              <a:latin typeface="Arial" panose="020B0604020202020204" pitchFamily="34" charset="0"/>
              <a:cs typeface="Arial" panose="020B0604020202020204" pitchFamily="34" charset="0"/>
            </a:endParaRPr>
          </a:p>
          <a:p>
            <a:pPr marL="0" indent="0" algn="just">
              <a:buNone/>
            </a:pPr>
            <a:r>
              <a:rPr lang="pt-BR" sz="2600" dirty="0" smtClean="0">
                <a:solidFill>
                  <a:schemeClr val="tx1"/>
                </a:solidFill>
                <a:latin typeface="Arial" panose="020B0604020202020204" pitchFamily="34" charset="0"/>
                <a:cs typeface="Arial" panose="020B0604020202020204" pitchFamily="34" charset="0"/>
              </a:rPr>
              <a:t>Importa observar que em nenhum outro lugar do NT os diáconos têm autoridade de liderança sobre a igreja, como têm os presbíteros, nem se exige dos diáconos que sejam capazes de ensinar a Bíblia ou a sã doutrina.</a:t>
            </a:r>
            <a:endParaRPr lang="pt-BR"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327201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000" b="1" dirty="0" smtClean="0">
                <a:solidFill>
                  <a:schemeClr val="tx1"/>
                </a:solidFill>
                <a:latin typeface="Arial" panose="020B0604020202020204" pitchFamily="34" charset="0"/>
                <a:cs typeface="Arial" panose="020B0604020202020204" pitchFamily="34" charset="0"/>
              </a:rPr>
              <a:t>Conclusão</a:t>
            </a:r>
            <a:endParaRPr lang="pt-BR" sz="5000" b="1"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01521" y="2556931"/>
            <a:ext cx="10406130" cy="3676443"/>
          </a:xfrm>
        </p:spPr>
        <p:txBody>
          <a:bodyPr/>
          <a:lstStyle/>
          <a:p>
            <a:r>
              <a:rPr lang="pt-BR" dirty="0" smtClean="0">
                <a:solidFill>
                  <a:schemeClr val="tx1"/>
                </a:solidFill>
                <a:latin typeface="Arial" panose="020B0604020202020204" pitchFamily="34" charset="0"/>
                <a:cs typeface="Arial" panose="020B0604020202020204" pitchFamily="34" charset="0"/>
              </a:rPr>
              <a:t>É uma vocação divina para o exercício de um ofício;</a:t>
            </a:r>
          </a:p>
          <a:p>
            <a:r>
              <a:rPr lang="pt-BR" dirty="0" smtClean="0">
                <a:solidFill>
                  <a:schemeClr val="tx1"/>
                </a:solidFill>
                <a:latin typeface="Arial" panose="020B0604020202020204" pitchFamily="34" charset="0"/>
                <a:cs typeface="Arial" panose="020B0604020202020204" pitchFamily="34" charset="0"/>
              </a:rPr>
              <a:t>Inclui um reconhecimento público (de outros líderes e do rebanho);</a:t>
            </a:r>
          </a:p>
          <a:p>
            <a:r>
              <a:rPr lang="pt-BR" dirty="0" smtClean="0">
                <a:solidFill>
                  <a:schemeClr val="tx1"/>
                </a:solidFill>
                <a:latin typeface="Arial" panose="020B0604020202020204" pitchFamily="34" charset="0"/>
                <a:cs typeface="Arial" panose="020B0604020202020204" pitchFamily="34" charset="0"/>
              </a:rPr>
              <a:t>É um serviço prestado ao próprio Deus (servindo à igreja, sirvo ao próprio Deus);</a:t>
            </a:r>
          </a:p>
          <a:p>
            <a:r>
              <a:rPr lang="pt-BR" dirty="0" smtClean="0">
                <a:solidFill>
                  <a:schemeClr val="tx1"/>
                </a:solidFill>
                <a:latin typeface="Arial" panose="020B0604020202020204" pitchFamily="34" charset="0"/>
                <a:cs typeface="Arial" panose="020B0604020202020204" pitchFamily="34" charset="0"/>
              </a:rPr>
              <a:t>Deus vai pedir contas aos líderes espirituais;</a:t>
            </a:r>
          </a:p>
          <a:p>
            <a:r>
              <a:rPr lang="pt-BR" dirty="0" smtClean="0">
                <a:solidFill>
                  <a:schemeClr val="tx1"/>
                </a:solidFill>
                <a:latin typeface="Arial" panose="020B0604020202020204" pitchFamily="34" charset="0"/>
                <a:cs typeface="Arial" panose="020B0604020202020204" pitchFamily="34" charset="0"/>
              </a:rPr>
              <a:t>É um privilégio, mas também uma grande responsabilidade;</a:t>
            </a:r>
          </a:p>
          <a:p>
            <a:r>
              <a:rPr lang="pt-BR" dirty="0" smtClean="0">
                <a:solidFill>
                  <a:schemeClr val="tx1"/>
                </a:solidFill>
                <a:latin typeface="Arial" panose="020B0604020202020204" pitchFamily="34" charset="0"/>
                <a:cs typeface="Arial" panose="020B0604020202020204" pitchFamily="34" charset="0"/>
              </a:rPr>
              <a:t>O destaque não é o cargo, mas o serviço para o Senhor e seu povo.</a:t>
            </a:r>
          </a:p>
          <a:p>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361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000" b="1" dirty="0" smtClean="0">
                <a:latin typeface="Arial" panose="020B0604020202020204" pitchFamily="34" charset="0"/>
                <a:cs typeface="Arial" panose="020B0604020202020204" pitchFamily="34" charset="0"/>
              </a:rPr>
              <a:t>Igreja</a:t>
            </a:r>
            <a:endParaRPr lang="pt-BR" sz="5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62885" y="2509306"/>
            <a:ext cx="10264461" cy="3659673"/>
          </a:xfrm>
        </p:spPr>
        <p:txBody>
          <a:bodyPr>
            <a:normAutofit fontScale="92500"/>
          </a:bodyPr>
          <a:lstStyle/>
          <a:p>
            <a:pPr marL="0" indent="0">
              <a:buNone/>
            </a:pPr>
            <a:r>
              <a:rPr lang="pt-BR" sz="3000" dirty="0" smtClean="0">
                <a:solidFill>
                  <a:schemeClr val="tx1"/>
                </a:solidFill>
                <a:latin typeface="Arial" panose="020B0604020202020204" pitchFamily="34" charset="0"/>
                <a:cs typeface="Arial" panose="020B0604020202020204" pitchFamily="34" charset="0"/>
              </a:rPr>
              <a:t>Defina o que é igreja? </a:t>
            </a:r>
          </a:p>
          <a:p>
            <a:pPr marL="0" indent="0">
              <a:buNone/>
            </a:pPr>
            <a:r>
              <a:rPr lang="pt-BR" sz="3000" dirty="0" smtClean="0">
                <a:solidFill>
                  <a:schemeClr val="tx1"/>
                </a:solidFill>
                <a:latin typeface="Arial" panose="020B0604020202020204" pitchFamily="34" charset="0"/>
                <a:cs typeface="Arial" panose="020B0604020202020204" pitchFamily="34" charset="0"/>
              </a:rPr>
              <a:t>O Novo Testamento (NT) usa várias figuras para falar de igreja:</a:t>
            </a:r>
          </a:p>
          <a:p>
            <a:pPr>
              <a:buFont typeface="Wingdings" panose="05000000000000000000" pitchFamily="2" charset="2"/>
              <a:buChar char="ü"/>
            </a:pPr>
            <a:r>
              <a:rPr lang="pt-BR" sz="3000" dirty="0" smtClean="0">
                <a:solidFill>
                  <a:schemeClr val="tx1"/>
                </a:solidFill>
                <a:latin typeface="Arial" panose="020B0604020202020204" pitchFamily="34" charset="0"/>
                <a:cs typeface="Arial" panose="020B0604020202020204" pitchFamily="34" charset="0"/>
              </a:rPr>
              <a:t>Lavoura de Deus (1Co3.5-9);</a:t>
            </a:r>
          </a:p>
          <a:p>
            <a:pPr>
              <a:buFont typeface="Wingdings" panose="05000000000000000000" pitchFamily="2" charset="2"/>
              <a:buChar char="ü"/>
            </a:pPr>
            <a:r>
              <a:rPr lang="pt-BR" sz="3000" dirty="0" smtClean="0">
                <a:solidFill>
                  <a:schemeClr val="tx1"/>
                </a:solidFill>
                <a:latin typeface="Arial" panose="020B0604020202020204" pitchFamily="34" charset="0"/>
                <a:cs typeface="Arial" panose="020B0604020202020204" pitchFamily="34" charset="0"/>
              </a:rPr>
              <a:t>Edifício de Deus (1Co3.9);</a:t>
            </a:r>
          </a:p>
          <a:p>
            <a:pPr>
              <a:buFont typeface="Wingdings" panose="05000000000000000000" pitchFamily="2" charset="2"/>
              <a:buChar char="ü"/>
            </a:pPr>
            <a:r>
              <a:rPr lang="pt-BR" sz="3000" dirty="0" smtClean="0">
                <a:solidFill>
                  <a:schemeClr val="tx1"/>
                </a:solidFill>
                <a:latin typeface="Arial" panose="020B0604020202020204" pitchFamily="34" charset="0"/>
                <a:cs typeface="Arial" panose="020B0604020202020204" pitchFamily="34" charset="0"/>
              </a:rPr>
              <a:t>Corpo de Cristo (1Co12.27);</a:t>
            </a:r>
          </a:p>
          <a:p>
            <a:pPr>
              <a:buFont typeface="Wingdings" panose="05000000000000000000" pitchFamily="2" charset="2"/>
              <a:buChar char="ü"/>
            </a:pPr>
            <a:r>
              <a:rPr lang="pt-BR" sz="3000" dirty="0" smtClean="0">
                <a:solidFill>
                  <a:schemeClr val="tx1"/>
                </a:solidFill>
                <a:latin typeface="Arial" panose="020B0604020202020204" pitchFamily="34" charset="0"/>
                <a:cs typeface="Arial" panose="020B0604020202020204" pitchFamily="34" charset="0"/>
              </a:rPr>
              <a:t>Noiva de Cristo (</a:t>
            </a:r>
            <a:r>
              <a:rPr lang="pt-BR" sz="3000" dirty="0" err="1" smtClean="0">
                <a:solidFill>
                  <a:schemeClr val="tx1"/>
                </a:solidFill>
                <a:latin typeface="Arial" panose="020B0604020202020204" pitchFamily="34" charset="0"/>
                <a:cs typeface="Arial" panose="020B0604020202020204" pitchFamily="34" charset="0"/>
              </a:rPr>
              <a:t>Ef</a:t>
            </a:r>
            <a:r>
              <a:rPr lang="pt-BR" sz="3000" dirty="0" smtClean="0">
                <a:solidFill>
                  <a:schemeClr val="tx1"/>
                </a:solidFill>
                <a:latin typeface="Arial" panose="020B0604020202020204" pitchFamily="34" charset="0"/>
                <a:cs typeface="Arial" panose="020B0604020202020204" pitchFamily="34" charset="0"/>
              </a:rPr>
              <a:t> 5.25-33).</a:t>
            </a:r>
            <a:endParaRPr lang="pt-BR" sz="3000" dirty="0">
              <a:solidFill>
                <a:schemeClr val="tx1"/>
              </a:solidFill>
              <a:latin typeface="Arial" panose="020B0604020202020204" pitchFamily="34" charset="0"/>
              <a:cs typeface="Arial" panose="020B0604020202020204" pitchFamily="34" charset="0"/>
            </a:endParaRPr>
          </a:p>
        </p:txBody>
      </p:sp>
      <p:pic>
        <p:nvPicPr>
          <p:cNvPr id="1030" name="Picture 6" descr="Resultado de imagem para imagem do temp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169758" y="628991"/>
            <a:ext cx="2319268" cy="197254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92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000" b="1" dirty="0">
                <a:latin typeface="Arial" panose="020B0604020202020204" pitchFamily="34" charset="0"/>
                <a:cs typeface="Arial" panose="020B0604020202020204" pitchFamily="34" charset="0"/>
              </a:rPr>
              <a:t>Igreja</a:t>
            </a:r>
            <a:endParaRPr lang="pt-BR" sz="5000" dirty="0"/>
          </a:p>
        </p:txBody>
      </p:sp>
      <p:sp>
        <p:nvSpPr>
          <p:cNvPr id="3" name="Espaço Reservado para Conteúdo 2"/>
          <p:cNvSpPr>
            <a:spLocks noGrp="1"/>
          </p:cNvSpPr>
          <p:nvPr>
            <p:ph idx="1"/>
          </p:nvPr>
        </p:nvSpPr>
        <p:spPr>
          <a:xfrm>
            <a:off x="1295401" y="2421228"/>
            <a:ext cx="9601196" cy="3709116"/>
          </a:xfrm>
        </p:spPr>
        <p:txBody>
          <a:bodyPr>
            <a:normAutofit/>
          </a:bodyPr>
          <a:lstStyle/>
          <a:p>
            <a:pPr marL="0" indent="0" algn="just">
              <a:buNone/>
            </a:pPr>
            <a:r>
              <a:rPr lang="pt-BR" dirty="0" smtClean="0">
                <a:solidFill>
                  <a:schemeClr val="tx1"/>
                </a:solidFill>
                <a:latin typeface="Arial" panose="020B0604020202020204" pitchFamily="34" charset="0"/>
                <a:cs typeface="Arial" panose="020B0604020202020204" pitchFamily="34" charset="0"/>
              </a:rPr>
              <a:t>“</a:t>
            </a:r>
            <a:r>
              <a:rPr lang="pt-BR" i="1" dirty="0" smtClean="0">
                <a:solidFill>
                  <a:schemeClr val="tx1"/>
                </a:solidFill>
                <a:latin typeface="Arial" panose="020B0604020202020204" pitchFamily="34" charset="0"/>
                <a:cs typeface="Arial" panose="020B0604020202020204" pitchFamily="34" charset="0"/>
              </a:rPr>
              <a:t>A igreja é a comunidade de todos os cristãos de todos os tempos</a:t>
            </a:r>
            <a:r>
              <a:rPr lang="pt-BR" dirty="0" smtClean="0">
                <a:solidFill>
                  <a:schemeClr val="tx1"/>
                </a:solidFill>
                <a:latin typeface="Arial" panose="020B0604020202020204" pitchFamily="34" charset="0"/>
                <a:cs typeface="Arial" panose="020B0604020202020204" pitchFamily="34" charset="0"/>
              </a:rPr>
              <a:t>. Essa definição compreende que a igreja é feita de todos os verdadeiramente salvos. Paulo afirma: “Cristo amou a igreja e entregou-se a si mesmo por ela” (Ef5.25). Aqui o termo “igreja” é usado para referir-se a todos aqueles pelos quais Cristo morreu para redimir, todos os salvos pela morte de Cristo. Isso, porém, inclui todos os verdadeiros cristãos de todos os tempos, tanto os salvos do Novo como os do Antigo Testamento”.   </a:t>
            </a:r>
          </a:p>
          <a:p>
            <a:pPr marL="0" indent="0" algn="just">
              <a:buNone/>
            </a:pPr>
            <a:r>
              <a:rPr lang="pt-BR" dirty="0" smtClean="0">
                <a:solidFill>
                  <a:schemeClr val="tx1"/>
                </a:solidFill>
                <a:latin typeface="Arial" panose="020B0604020202020204" pitchFamily="34" charset="0"/>
                <a:cs typeface="Arial" panose="020B0604020202020204" pitchFamily="34" charset="0"/>
              </a:rPr>
              <a:t>																		Grudem</a:t>
            </a:r>
            <a:endParaRPr lang="pt-BR"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2989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000" b="1" dirty="0">
                <a:latin typeface="Arial" panose="020B0604020202020204" pitchFamily="34" charset="0"/>
                <a:cs typeface="Arial" panose="020B0604020202020204" pitchFamily="34" charset="0"/>
              </a:rPr>
              <a:t>Igreja</a:t>
            </a:r>
            <a:endParaRPr lang="pt-BR" sz="5000" dirty="0"/>
          </a:p>
        </p:txBody>
      </p:sp>
      <p:sp>
        <p:nvSpPr>
          <p:cNvPr id="3" name="Espaço Reservado para Conteúdo 2"/>
          <p:cNvSpPr>
            <a:spLocks noGrp="1"/>
          </p:cNvSpPr>
          <p:nvPr>
            <p:ph idx="1"/>
          </p:nvPr>
        </p:nvSpPr>
        <p:spPr>
          <a:xfrm>
            <a:off x="798490" y="2556932"/>
            <a:ext cx="10612192" cy="3753716"/>
          </a:xfrm>
        </p:spPr>
        <p:txBody>
          <a:bodyPr>
            <a:noAutofit/>
          </a:bodyPr>
          <a:lstStyle/>
          <a:p>
            <a:pPr marL="0" indent="0" algn="just">
              <a:buNone/>
            </a:pPr>
            <a:r>
              <a:rPr lang="pt-BR" dirty="0" smtClean="0">
                <a:solidFill>
                  <a:schemeClr val="tx1"/>
                </a:solidFill>
                <a:latin typeface="Arial" panose="020B0604020202020204" pitchFamily="34" charset="0"/>
                <a:cs typeface="Arial" panose="020B0604020202020204" pitchFamily="34" charset="0"/>
              </a:rPr>
              <a:t>No novo testamento, a expressão </a:t>
            </a:r>
            <a:r>
              <a:rPr lang="pt-BR" i="1" dirty="0" err="1" smtClean="0">
                <a:solidFill>
                  <a:schemeClr val="tx1"/>
                </a:solidFill>
                <a:latin typeface="Arial" panose="020B0604020202020204" pitchFamily="34" charset="0"/>
                <a:cs typeface="Arial" panose="020B0604020202020204" pitchFamily="34" charset="0"/>
              </a:rPr>
              <a:t>ekklesia</a:t>
            </a:r>
            <a:r>
              <a:rPr lang="pt-BR" i="1" dirty="0" smtClean="0">
                <a:solidFill>
                  <a:schemeClr val="tx1"/>
                </a:solidFill>
                <a:latin typeface="Arial" panose="020B0604020202020204" pitchFamily="34" charset="0"/>
                <a:cs typeface="Arial" panose="020B0604020202020204" pitchFamily="34" charset="0"/>
              </a:rPr>
              <a:t>,</a:t>
            </a:r>
            <a:r>
              <a:rPr lang="pt-BR" dirty="0" smtClean="0">
                <a:solidFill>
                  <a:schemeClr val="tx1"/>
                </a:solidFill>
                <a:latin typeface="Arial" panose="020B0604020202020204" pitchFamily="34" charset="0"/>
                <a:cs typeface="Arial" panose="020B0604020202020204" pitchFamily="34" charset="0"/>
              </a:rPr>
              <a:t> empregada para igreja, tem um sentido Universal e outro local.</a:t>
            </a:r>
          </a:p>
          <a:p>
            <a:pPr marL="0" indent="0" algn="just">
              <a:buNone/>
            </a:pPr>
            <a:r>
              <a:rPr lang="pt-BR" dirty="0" smtClean="0">
                <a:solidFill>
                  <a:schemeClr val="tx1"/>
                </a:solidFill>
                <a:latin typeface="Arial" panose="020B0604020202020204" pitchFamily="34" charset="0"/>
                <a:cs typeface="Arial" panose="020B0604020202020204" pitchFamily="34" charset="0"/>
              </a:rPr>
              <a:t>Universal: (</a:t>
            </a:r>
            <a:r>
              <a:rPr lang="pt-BR" dirty="0" err="1" smtClean="0">
                <a:solidFill>
                  <a:schemeClr val="tx1"/>
                </a:solidFill>
                <a:latin typeface="Arial" panose="020B0604020202020204" pitchFamily="34" charset="0"/>
                <a:cs typeface="Arial" panose="020B0604020202020204" pitchFamily="34" charset="0"/>
              </a:rPr>
              <a:t>Mt</a:t>
            </a:r>
            <a:r>
              <a:rPr lang="pt-BR" dirty="0" smtClean="0">
                <a:solidFill>
                  <a:schemeClr val="tx1"/>
                </a:solidFill>
                <a:latin typeface="Arial" panose="020B0604020202020204" pitchFamily="34" charset="0"/>
                <a:cs typeface="Arial" panose="020B0604020202020204" pitchFamily="34" charset="0"/>
              </a:rPr>
              <a:t> 16.18; </a:t>
            </a:r>
            <a:r>
              <a:rPr lang="pt-BR" dirty="0" err="1" smtClean="0">
                <a:solidFill>
                  <a:schemeClr val="tx1"/>
                </a:solidFill>
                <a:latin typeface="Arial" panose="020B0604020202020204" pitchFamily="34" charset="0"/>
                <a:cs typeface="Arial" panose="020B0604020202020204" pitchFamily="34" charset="0"/>
              </a:rPr>
              <a:t>Ef</a:t>
            </a:r>
            <a:r>
              <a:rPr lang="pt-BR" dirty="0" smtClean="0">
                <a:solidFill>
                  <a:schemeClr val="tx1"/>
                </a:solidFill>
                <a:latin typeface="Arial" panose="020B0604020202020204" pitchFamily="34" charset="0"/>
                <a:cs typeface="Arial" panose="020B0604020202020204" pitchFamily="34" charset="0"/>
              </a:rPr>
              <a:t> 5.25) – também conhecida como igreja triunfante, invisível, perfeita. Composta por todos os crentes de todas as épocas e lugares. </a:t>
            </a:r>
            <a:endParaRPr lang="pt-BR" dirty="0">
              <a:solidFill>
                <a:schemeClr val="tx1"/>
              </a:solidFill>
              <a:latin typeface="Arial" panose="020B0604020202020204" pitchFamily="34" charset="0"/>
              <a:cs typeface="Arial" panose="020B0604020202020204" pitchFamily="34" charset="0"/>
            </a:endParaRPr>
          </a:p>
          <a:p>
            <a:pPr marL="0" indent="0" algn="just">
              <a:buNone/>
            </a:pPr>
            <a:r>
              <a:rPr lang="pt-BR" dirty="0">
                <a:solidFill>
                  <a:schemeClr val="tx1"/>
                </a:solidFill>
                <a:latin typeface="Arial" panose="020B0604020202020204" pitchFamily="34" charset="0"/>
                <a:cs typeface="Arial" panose="020B0604020202020204" pitchFamily="34" charset="0"/>
              </a:rPr>
              <a:t>Local: (1Ts1.1)  – todos os cristãos em uma certa localidade, também conhecida como igreja militante, visível, imperfeita. Composta por todos os cristãos daquela cidade. Uma expressão visível da igreja invisível.</a:t>
            </a:r>
          </a:p>
        </p:txBody>
      </p:sp>
    </p:spTree>
    <p:extLst>
      <p:ext uri="{BB962C8B-B14F-4D97-AF65-F5344CB8AC3E}">
        <p14:creationId xmlns:p14="http://schemas.microsoft.com/office/powerpoint/2010/main" xmlns="" val="145674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605308"/>
            <a:ext cx="9601196" cy="1680692"/>
          </a:xfrm>
        </p:spPr>
        <p:txBody>
          <a:bodyPr>
            <a:normAutofit fontScale="90000"/>
          </a:bodyPr>
          <a:lstStyle/>
          <a:p>
            <a:r>
              <a:rPr lang="pt-BR" b="1" dirty="0" smtClean="0">
                <a:solidFill>
                  <a:schemeClr val="tx1"/>
                </a:solidFill>
                <a:cs typeface="Arial" panose="020B0604020202020204" pitchFamily="34" charset="0"/>
              </a:rPr>
              <a:t> </a:t>
            </a:r>
            <a:br>
              <a:rPr lang="pt-BR" b="1" dirty="0" smtClean="0">
                <a:solidFill>
                  <a:schemeClr val="tx1"/>
                </a:solidFill>
                <a:cs typeface="Arial" panose="020B0604020202020204" pitchFamily="34" charset="0"/>
              </a:rPr>
            </a:br>
            <a:r>
              <a:rPr lang="pt-BR" b="1" dirty="0" smtClean="0">
                <a:solidFill>
                  <a:schemeClr val="tx1"/>
                </a:solidFill>
                <a:cs typeface="Arial" panose="020B0604020202020204" pitchFamily="34" charset="0"/>
              </a:rPr>
              <a:t>Panorama </a:t>
            </a:r>
            <a:r>
              <a:rPr lang="pt-BR" b="1" dirty="0">
                <a:solidFill>
                  <a:schemeClr val="tx1"/>
                </a:solidFill>
                <a:cs typeface="Arial" panose="020B0604020202020204" pitchFamily="34" charset="0"/>
              </a:rPr>
              <a:t>do </a:t>
            </a:r>
            <a:r>
              <a:rPr lang="pt-BR" b="1" dirty="0" smtClean="0">
                <a:solidFill>
                  <a:schemeClr val="tx1"/>
                </a:solidFill>
                <a:cs typeface="Arial" panose="020B0604020202020204" pitchFamily="34" charset="0"/>
              </a:rPr>
              <a:t>N.T. sobre os </a:t>
            </a:r>
            <a:r>
              <a:rPr lang="pt-BR" b="1" dirty="0">
                <a:solidFill>
                  <a:schemeClr val="tx1"/>
                </a:solidFill>
                <a:cs typeface="Arial" panose="020B0604020202020204" pitchFamily="34" charset="0"/>
              </a:rPr>
              <a:t>oficiais </a:t>
            </a:r>
            <a:r>
              <a:rPr lang="pt-BR" b="1" dirty="0" smtClean="0">
                <a:solidFill>
                  <a:schemeClr val="tx1"/>
                </a:solidFill>
                <a:cs typeface="Arial" panose="020B0604020202020204" pitchFamily="34" charset="0"/>
              </a:rPr>
              <a:t>da igreja</a:t>
            </a:r>
            <a:r>
              <a:rPr lang="pt-BR" b="1" dirty="0">
                <a:solidFill>
                  <a:schemeClr val="tx1"/>
                </a:solidFill>
                <a:cs typeface="Arial" panose="020B0604020202020204" pitchFamily="34" charset="0"/>
              </a:rPr>
              <a:t>:</a:t>
            </a:r>
            <a:r>
              <a:rPr lang="pt-BR" b="1" dirty="0" smtClean="0">
                <a:solidFill>
                  <a:schemeClr val="tx1"/>
                </a:solidFill>
                <a:cs typeface="Arial" panose="020B0604020202020204" pitchFamily="34" charset="0"/>
              </a:rPr>
              <a:t> apóstolo, presbítero/bispo, diácono e diaconisas. </a:t>
            </a:r>
            <a:r>
              <a:rPr lang="pt-BR" b="1" dirty="0">
                <a:solidFill>
                  <a:schemeClr val="tx1"/>
                </a:solidFill>
                <a:cs typeface="Arial" panose="020B0604020202020204" pitchFamily="34" charset="0"/>
              </a:rPr>
              <a:t/>
            </a:r>
            <a:br>
              <a:rPr lang="pt-BR" b="1" dirty="0">
                <a:solidFill>
                  <a:schemeClr val="tx1"/>
                </a:solidFill>
                <a:cs typeface="Arial" panose="020B0604020202020204" pitchFamily="34" charset="0"/>
              </a:rPr>
            </a:br>
            <a:endParaRPr lang="pt-BR" b="1" dirty="0">
              <a:solidFill>
                <a:schemeClr val="tx1"/>
              </a:solidFill>
              <a:cs typeface="Arial" panose="020B0604020202020204" pitchFamily="34" charset="0"/>
            </a:endParaRPr>
          </a:p>
        </p:txBody>
      </p:sp>
      <p:sp>
        <p:nvSpPr>
          <p:cNvPr id="3" name="Espaço Reservado para Conteúdo 2"/>
          <p:cNvSpPr>
            <a:spLocks noGrp="1"/>
          </p:cNvSpPr>
          <p:nvPr>
            <p:ph idx="1"/>
          </p:nvPr>
        </p:nvSpPr>
        <p:spPr>
          <a:xfrm>
            <a:off x="811368" y="2459865"/>
            <a:ext cx="10522039" cy="3747751"/>
          </a:xfrm>
        </p:spPr>
        <p:txBody>
          <a:bodyPr>
            <a:noAutofit/>
          </a:bodyPr>
          <a:lstStyle/>
          <a:p>
            <a:pPr marL="0" indent="0" algn="ctr">
              <a:buNone/>
            </a:pPr>
            <a:r>
              <a:rPr lang="pt-BR" sz="3000" dirty="0" smtClean="0">
                <a:solidFill>
                  <a:schemeClr val="tx1"/>
                </a:solidFill>
                <a:latin typeface="Arial" panose="020B0604020202020204" pitchFamily="34" charset="0"/>
                <a:cs typeface="Arial" panose="020B0604020202020204" pitchFamily="34" charset="0"/>
              </a:rPr>
              <a:t>O que é um oficial da igreja?</a:t>
            </a:r>
          </a:p>
          <a:p>
            <a:pPr marL="0" indent="0">
              <a:buNone/>
            </a:pPr>
            <a:endParaRPr lang="pt-BR" sz="3000" dirty="0" smtClean="0">
              <a:solidFill>
                <a:schemeClr val="tx1"/>
              </a:solidFill>
              <a:latin typeface="Arial" panose="020B0604020202020204" pitchFamily="34" charset="0"/>
              <a:cs typeface="Arial" panose="020B0604020202020204" pitchFamily="34" charset="0"/>
            </a:endParaRPr>
          </a:p>
          <a:p>
            <a:pPr marL="0" indent="0" algn="just">
              <a:buNone/>
            </a:pPr>
            <a:r>
              <a:rPr lang="pt-BR" sz="3000" i="1" dirty="0" smtClean="0">
                <a:solidFill>
                  <a:schemeClr val="tx1"/>
                </a:solidFill>
                <a:latin typeface="Arial" panose="020B0604020202020204" pitchFamily="34" charset="0"/>
                <a:cs typeface="Arial" panose="020B0604020202020204" pitchFamily="34" charset="0"/>
              </a:rPr>
              <a:t>“Um oficial da igreja é alguém </a:t>
            </a:r>
            <a:r>
              <a:rPr lang="pt-BR" sz="3000" i="1" u="sng" dirty="0" smtClean="0">
                <a:solidFill>
                  <a:schemeClr val="tx1"/>
                </a:solidFill>
                <a:latin typeface="Arial" panose="020B0604020202020204" pitchFamily="34" charset="0"/>
                <a:cs typeface="Arial" panose="020B0604020202020204" pitchFamily="34" charset="0"/>
              </a:rPr>
              <a:t>publicamente reconhecido </a:t>
            </a:r>
            <a:r>
              <a:rPr lang="pt-BR" sz="3000" i="1" dirty="0" smtClean="0">
                <a:solidFill>
                  <a:schemeClr val="tx1"/>
                </a:solidFill>
                <a:latin typeface="Arial" panose="020B0604020202020204" pitchFamily="34" charset="0"/>
                <a:cs typeface="Arial" panose="020B0604020202020204" pitchFamily="34" charset="0"/>
              </a:rPr>
              <a:t>como </a:t>
            </a:r>
            <a:r>
              <a:rPr lang="pt-BR" sz="3000" i="1" u="sng" dirty="0" smtClean="0">
                <a:solidFill>
                  <a:schemeClr val="tx1"/>
                </a:solidFill>
                <a:latin typeface="Arial" panose="020B0604020202020204" pitchFamily="34" charset="0"/>
                <a:cs typeface="Arial" panose="020B0604020202020204" pitchFamily="34" charset="0"/>
              </a:rPr>
              <a:t>detentor do direito e da responsabilidade de desempenhar certas funções para o benefício de toda a igreja”. </a:t>
            </a:r>
          </a:p>
          <a:p>
            <a:pPr marL="0" indent="0" algn="just">
              <a:buNone/>
            </a:pPr>
            <a:r>
              <a:rPr lang="pt-BR" sz="3000" i="1" dirty="0">
                <a:solidFill>
                  <a:schemeClr val="tx1"/>
                </a:solidFill>
                <a:latin typeface="Arial" panose="020B0604020202020204" pitchFamily="34" charset="0"/>
                <a:cs typeface="Arial" panose="020B0604020202020204" pitchFamily="34" charset="0"/>
              </a:rPr>
              <a:t>	</a:t>
            </a:r>
            <a:r>
              <a:rPr lang="pt-BR" sz="3000" i="1" dirty="0" smtClean="0">
                <a:solidFill>
                  <a:schemeClr val="tx1"/>
                </a:solidFill>
                <a:latin typeface="Arial" panose="020B0604020202020204" pitchFamily="34" charset="0"/>
                <a:cs typeface="Arial" panose="020B0604020202020204" pitchFamily="34" charset="0"/>
              </a:rPr>
              <a:t>																		  </a:t>
            </a:r>
            <a:r>
              <a:rPr lang="pt-BR" sz="3000" dirty="0" smtClean="0">
                <a:solidFill>
                  <a:schemeClr val="tx1"/>
                </a:solidFill>
                <a:latin typeface="Arial" panose="020B0604020202020204" pitchFamily="34" charset="0"/>
                <a:cs typeface="Arial" panose="020B0604020202020204" pitchFamily="34" charset="0"/>
              </a:rPr>
              <a:t>Grudem </a:t>
            </a:r>
            <a:endParaRPr lang="pt-BR" sz="3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48216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000" b="1" dirty="0" smtClean="0">
                <a:solidFill>
                  <a:schemeClr val="tx1"/>
                </a:solidFill>
                <a:latin typeface="Arial" panose="020B0604020202020204" pitchFamily="34" charset="0"/>
                <a:cs typeface="Arial" panose="020B0604020202020204" pitchFamily="34" charset="0"/>
              </a:rPr>
              <a:t>O Ofício de Apóstolo</a:t>
            </a:r>
            <a:endParaRPr lang="pt-BR" sz="5000" b="1" dirty="0">
              <a:solidFill>
                <a:schemeClr val="tx1"/>
              </a:solidFill>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991673" y="2556932"/>
            <a:ext cx="10264461" cy="3318936"/>
          </a:xfrm>
        </p:spPr>
        <p:txBody>
          <a:bodyPr/>
          <a:lstStyle/>
          <a:p>
            <a:pPr marL="0" indent="0">
              <a:buNone/>
            </a:pPr>
            <a:r>
              <a:rPr lang="pt-BR" dirty="0">
                <a:solidFill>
                  <a:schemeClr val="tx1"/>
                </a:solidFill>
                <a:latin typeface="Arial" panose="020B0604020202020204" pitchFamily="34" charset="0"/>
                <a:cs typeface="Arial" panose="020B0604020202020204" pitchFamily="34" charset="0"/>
              </a:rPr>
              <a:t>Iniciaremos nossos estudos tratando sobre </a:t>
            </a:r>
            <a:r>
              <a:rPr lang="pt-BR" dirty="0" smtClean="0">
                <a:solidFill>
                  <a:schemeClr val="tx1"/>
                </a:solidFill>
                <a:latin typeface="Arial" panose="020B0604020202020204" pitchFamily="34" charset="0"/>
                <a:cs typeface="Arial" panose="020B0604020202020204" pitchFamily="34" charset="0"/>
              </a:rPr>
              <a:t>os apóstolos, por três razões:</a:t>
            </a:r>
          </a:p>
          <a:p>
            <a:pPr marL="0" indent="0">
              <a:buNone/>
            </a:pPr>
            <a:endParaRPr lang="pt-BR" dirty="0" smtClean="0">
              <a:solidFill>
                <a:schemeClr val="tx1"/>
              </a:solidFill>
              <a:latin typeface="Arial" panose="020B0604020202020204" pitchFamily="34" charset="0"/>
              <a:cs typeface="Arial" panose="020B0604020202020204" pitchFamily="34" charset="0"/>
            </a:endParaRPr>
          </a:p>
          <a:p>
            <a:pPr marL="457200" indent="-457200">
              <a:buAutoNum type="arabicPeriod"/>
            </a:pPr>
            <a:r>
              <a:rPr lang="pt-BR" dirty="0" smtClean="0">
                <a:solidFill>
                  <a:schemeClr val="tx1"/>
                </a:solidFill>
                <a:latin typeface="Arial" panose="020B0604020202020204" pitchFamily="34" charset="0"/>
                <a:cs typeface="Arial" panose="020B0604020202020204" pitchFamily="34" charset="0"/>
              </a:rPr>
              <a:t>Eles foram os sucessores imediatos de Cristo e de seu ministério;</a:t>
            </a:r>
          </a:p>
          <a:p>
            <a:pPr marL="457200" indent="-457200">
              <a:buAutoNum type="arabicPeriod"/>
            </a:pPr>
            <a:r>
              <a:rPr lang="pt-BR" dirty="0" smtClean="0">
                <a:solidFill>
                  <a:schemeClr val="tx1"/>
                </a:solidFill>
                <a:latin typeface="Arial" panose="020B0604020202020204" pitchFamily="34" charset="0"/>
                <a:cs typeface="Arial" panose="020B0604020202020204" pitchFamily="34" charset="0"/>
              </a:rPr>
              <a:t>Eles são os primeiros líderes da Igreja do Novo Testamento;</a:t>
            </a:r>
          </a:p>
          <a:p>
            <a:pPr marL="457200" indent="-457200">
              <a:buAutoNum type="arabicPeriod"/>
            </a:pPr>
            <a:r>
              <a:rPr lang="pt-BR" dirty="0" smtClean="0">
                <a:solidFill>
                  <a:schemeClr val="tx1"/>
                </a:solidFill>
                <a:latin typeface="Arial" panose="020B0604020202020204" pitchFamily="34" charset="0"/>
                <a:cs typeface="Arial" panose="020B0604020202020204" pitchFamily="34" charset="0"/>
              </a:rPr>
              <a:t>Desempenharam um papel fundamental no início da igreja cristã.</a:t>
            </a:r>
            <a:endParaRPr lang="pt-BR" dirty="0">
              <a:solidFill>
                <a:schemeClr val="tx1"/>
              </a:solidFill>
              <a:latin typeface="Arial" panose="020B0604020202020204" pitchFamily="34" charset="0"/>
              <a:cs typeface="Arial" panose="020B0604020202020204" pitchFamily="34" charset="0"/>
            </a:endParaRPr>
          </a:p>
          <a:p>
            <a:endParaRPr lang="pt-BR" dirty="0">
              <a:solidFill>
                <a:schemeClr val="tx1"/>
              </a:solidFill>
            </a:endParaRPr>
          </a:p>
        </p:txBody>
      </p:sp>
    </p:spTree>
    <p:extLst>
      <p:ext uri="{BB962C8B-B14F-4D97-AF65-F5344CB8AC3E}">
        <p14:creationId xmlns:p14="http://schemas.microsoft.com/office/powerpoint/2010/main" xmlns="" val="2617232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solidFill>
                  <a:schemeClr val="tx1"/>
                </a:solidFill>
                <a:latin typeface="Arial" panose="020B0604020202020204" pitchFamily="34" charset="0"/>
                <a:cs typeface="Arial" panose="020B0604020202020204" pitchFamily="34" charset="0"/>
              </a:rPr>
              <a:t>O Ofício de Apóstolo</a:t>
            </a:r>
            <a:endParaRPr lang="pt-BR" dirty="0"/>
          </a:p>
        </p:txBody>
      </p:sp>
      <p:sp>
        <p:nvSpPr>
          <p:cNvPr id="3" name="Espaço Reservado para Conteúdo 2"/>
          <p:cNvSpPr>
            <a:spLocks noGrp="1"/>
          </p:cNvSpPr>
          <p:nvPr>
            <p:ph idx="1"/>
          </p:nvPr>
        </p:nvSpPr>
        <p:spPr>
          <a:xfrm>
            <a:off x="785611" y="2395471"/>
            <a:ext cx="10560676" cy="4005330"/>
          </a:xfrm>
        </p:spPr>
        <p:txBody>
          <a:bodyPr>
            <a:noAutofit/>
          </a:bodyPr>
          <a:lstStyle/>
          <a:p>
            <a:pPr marL="0" indent="0" algn="just">
              <a:buNone/>
            </a:pPr>
            <a:r>
              <a:rPr lang="pt-BR" sz="2600" dirty="0" smtClean="0">
                <a:solidFill>
                  <a:schemeClr val="tx1"/>
                </a:solidFill>
                <a:latin typeface="Arial" panose="020B0604020202020204" pitchFamily="34" charset="0"/>
                <a:cs typeface="Arial" panose="020B0604020202020204" pitchFamily="34" charset="0"/>
              </a:rPr>
              <a:t>Enciclopédia </a:t>
            </a:r>
            <a:r>
              <a:rPr lang="pt-BR" sz="2600" dirty="0">
                <a:solidFill>
                  <a:schemeClr val="tx1"/>
                </a:solidFill>
                <a:latin typeface="Arial" panose="020B0604020202020204" pitchFamily="34" charset="0"/>
                <a:cs typeface="Arial" panose="020B0604020202020204" pitchFamily="34" charset="0"/>
              </a:rPr>
              <a:t>Histórico-Teológica da Igreja Cristã:</a:t>
            </a:r>
          </a:p>
          <a:p>
            <a:pPr marL="0" indent="0" algn="just">
              <a:buNone/>
            </a:pPr>
            <a:r>
              <a:rPr lang="pt-BR" sz="2600" dirty="0">
                <a:solidFill>
                  <a:schemeClr val="tx1"/>
                </a:solidFill>
                <a:latin typeface="Arial" panose="020B0604020202020204" pitchFamily="34" charset="0"/>
                <a:cs typeface="Arial" panose="020B0604020202020204" pitchFamily="34" charset="0"/>
              </a:rPr>
              <a:t>O uso bíblico do termo “apóstolo” é quase inteiramente limitado ao NT, onde ocorre setenta e nove vezes; dez vezes nos evangelhos, vinte e oito em Atos, trinta e oito nas epístolas e três no Apocalipse. Nossa palavra em português é uma transliteração da palavra grega </a:t>
            </a:r>
            <a:r>
              <a:rPr lang="pt-BR" sz="2600" i="1" dirty="0" err="1">
                <a:solidFill>
                  <a:schemeClr val="tx1"/>
                </a:solidFill>
                <a:latin typeface="Arial" panose="020B0604020202020204" pitchFamily="34" charset="0"/>
                <a:cs typeface="Arial" panose="020B0604020202020204" pitchFamily="34" charset="0"/>
              </a:rPr>
              <a:t>apostolos</a:t>
            </a:r>
            <a:r>
              <a:rPr lang="pt-BR" sz="2600" dirty="0">
                <a:solidFill>
                  <a:schemeClr val="tx1"/>
                </a:solidFill>
                <a:latin typeface="Arial" panose="020B0604020202020204" pitchFamily="34" charset="0"/>
                <a:cs typeface="Arial" panose="020B0604020202020204" pitchFamily="34" charset="0"/>
              </a:rPr>
              <a:t>, que é derivada de </a:t>
            </a:r>
            <a:r>
              <a:rPr lang="pt-BR" sz="2600" i="1" dirty="0" err="1">
                <a:solidFill>
                  <a:schemeClr val="tx1"/>
                </a:solidFill>
                <a:latin typeface="Arial" panose="020B0604020202020204" pitchFamily="34" charset="0"/>
                <a:cs typeface="Arial" panose="020B0604020202020204" pitchFamily="34" charset="0"/>
              </a:rPr>
              <a:t>apostellein</a:t>
            </a:r>
            <a:r>
              <a:rPr lang="pt-BR" sz="2600" dirty="0">
                <a:solidFill>
                  <a:schemeClr val="tx1"/>
                </a:solidFill>
                <a:latin typeface="Arial" panose="020B0604020202020204" pitchFamily="34" charset="0"/>
                <a:cs typeface="Arial" panose="020B0604020202020204" pitchFamily="34" charset="0"/>
              </a:rPr>
              <a:t>, enviar. </a:t>
            </a:r>
            <a:endParaRPr lang="pt-BR" sz="2600" dirty="0" smtClean="0">
              <a:solidFill>
                <a:schemeClr val="tx1"/>
              </a:solidFill>
              <a:latin typeface="Arial" panose="020B0604020202020204" pitchFamily="34" charset="0"/>
              <a:cs typeface="Arial" panose="020B0604020202020204" pitchFamily="34" charset="0"/>
            </a:endParaRPr>
          </a:p>
          <a:p>
            <a:pPr marL="0" indent="0" algn="just">
              <a:buNone/>
            </a:pPr>
            <a:endParaRPr lang="pt-BR" sz="2600" dirty="0">
              <a:solidFill>
                <a:schemeClr val="tx1"/>
              </a:solidFill>
              <a:latin typeface="Arial" panose="020B0604020202020204" pitchFamily="34" charset="0"/>
              <a:cs typeface="Arial" panose="020B0604020202020204" pitchFamily="34" charset="0"/>
            </a:endParaRPr>
          </a:p>
          <a:p>
            <a:pPr marL="0" indent="0" algn="just">
              <a:buNone/>
            </a:pPr>
            <a:r>
              <a:rPr lang="pt-BR" sz="2600" dirty="0" smtClean="0">
                <a:solidFill>
                  <a:schemeClr val="tx1"/>
                </a:solidFill>
                <a:latin typeface="Arial" panose="020B0604020202020204" pitchFamily="34" charset="0"/>
                <a:cs typeface="Arial" panose="020B0604020202020204" pitchFamily="34" charset="0"/>
              </a:rPr>
              <a:t> </a:t>
            </a:r>
            <a:endParaRPr lang="pt-BR"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195388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220155"/>
          </a:xfrm>
        </p:spPr>
        <p:txBody>
          <a:bodyPr>
            <a:normAutofit/>
          </a:bodyPr>
          <a:lstStyle/>
          <a:p>
            <a:r>
              <a:rPr lang="pt-BR" b="1" dirty="0">
                <a:solidFill>
                  <a:schemeClr val="tx1"/>
                </a:solidFill>
                <a:latin typeface="Arial" panose="020B0604020202020204" pitchFamily="34" charset="0"/>
                <a:cs typeface="Arial" panose="020B0604020202020204" pitchFamily="34" charset="0"/>
              </a:rPr>
              <a:t>O Ofício de Apóstolo</a:t>
            </a:r>
            <a:endParaRPr lang="pt-BR" dirty="0"/>
          </a:p>
        </p:txBody>
      </p:sp>
      <p:sp>
        <p:nvSpPr>
          <p:cNvPr id="3" name="Espaço Reservado para Conteúdo 2"/>
          <p:cNvSpPr>
            <a:spLocks noGrp="1"/>
          </p:cNvSpPr>
          <p:nvPr>
            <p:ph idx="1"/>
          </p:nvPr>
        </p:nvSpPr>
        <p:spPr>
          <a:xfrm>
            <a:off x="759854" y="2434107"/>
            <a:ext cx="10676585" cy="3979572"/>
          </a:xfrm>
        </p:spPr>
        <p:txBody>
          <a:bodyPr>
            <a:noAutofit/>
          </a:bodyPr>
          <a:lstStyle/>
          <a:p>
            <a:pPr marL="0" indent="0">
              <a:buNone/>
            </a:pPr>
            <a:r>
              <a:rPr lang="pt-BR" sz="2600" dirty="0" smtClean="0">
                <a:solidFill>
                  <a:schemeClr val="tx1"/>
                </a:solidFill>
                <a:latin typeface="Arial" panose="020B0604020202020204" pitchFamily="34" charset="0"/>
                <a:cs typeface="Arial" panose="020B0604020202020204" pitchFamily="34" charset="0"/>
              </a:rPr>
              <a:t>A palavra </a:t>
            </a:r>
            <a:r>
              <a:rPr lang="pt-BR" sz="2600" i="1" dirty="0" smtClean="0">
                <a:solidFill>
                  <a:schemeClr val="tx1"/>
                </a:solidFill>
                <a:latin typeface="Arial" panose="020B0604020202020204" pitchFamily="34" charset="0"/>
                <a:cs typeface="Arial" panose="020B0604020202020204" pitchFamily="34" charset="0"/>
              </a:rPr>
              <a:t>apóstolo </a:t>
            </a:r>
            <a:r>
              <a:rPr lang="pt-BR" sz="2600" dirty="0" smtClean="0">
                <a:solidFill>
                  <a:schemeClr val="tx1"/>
                </a:solidFill>
                <a:latin typeface="Arial" panose="020B0604020202020204" pitchFamily="34" charset="0"/>
                <a:cs typeface="Arial" panose="020B0604020202020204" pitchFamily="34" charset="0"/>
              </a:rPr>
              <a:t> pode ser usada com dois sentidos: um amplo (Fl2.25; 2Co8.23; Jo13.16) e outro restrito (</a:t>
            </a:r>
            <a:r>
              <a:rPr lang="pt-BR" sz="2600" dirty="0" err="1" smtClean="0">
                <a:solidFill>
                  <a:schemeClr val="tx1"/>
                </a:solidFill>
                <a:latin typeface="Arial" panose="020B0604020202020204" pitchFamily="34" charset="0"/>
                <a:cs typeface="Arial" panose="020B0604020202020204" pitchFamily="34" charset="0"/>
              </a:rPr>
              <a:t>Mt</a:t>
            </a:r>
            <a:r>
              <a:rPr lang="pt-BR" sz="2600" dirty="0" smtClean="0">
                <a:solidFill>
                  <a:schemeClr val="tx1"/>
                </a:solidFill>
                <a:latin typeface="Arial" panose="020B0604020202020204" pitchFamily="34" charset="0"/>
                <a:cs typeface="Arial" panose="020B0604020202020204" pitchFamily="34" charset="0"/>
              </a:rPr>
              <a:t> 10.1-4)</a:t>
            </a:r>
          </a:p>
          <a:p>
            <a:pPr marL="0" indent="0" algn="just">
              <a:buNone/>
            </a:pPr>
            <a:r>
              <a:rPr lang="pt-BR" sz="2600" dirty="0" smtClean="0">
                <a:solidFill>
                  <a:schemeClr val="tx1"/>
                </a:solidFill>
                <a:latin typeface="Arial" panose="020B0604020202020204" pitchFamily="34" charset="0"/>
                <a:cs typeface="Arial" panose="020B0604020202020204" pitchFamily="34" charset="0"/>
              </a:rPr>
              <a:t>Em sentido amplo ela significa “mensageiro” ou “missionário pioneiro”. </a:t>
            </a:r>
          </a:p>
          <a:p>
            <a:pPr marL="0" indent="0" algn="just">
              <a:buNone/>
            </a:pPr>
            <a:r>
              <a:rPr lang="pt-BR" sz="2600" dirty="0" smtClean="0">
                <a:solidFill>
                  <a:schemeClr val="tx1"/>
                </a:solidFill>
                <a:latin typeface="Arial" panose="020B0604020202020204" pitchFamily="34" charset="0"/>
                <a:cs typeface="Arial" panose="020B0604020202020204" pitchFamily="34" charset="0"/>
              </a:rPr>
              <a:t>Mas em sentido restrito, que é o mais comum no Novo Testamento, refere-se a um ofício, “apóstolo de Jesus Cristo”. Esses apóstolos tinham autoridade única para fundar e liderar a igreja primitiva e podiam falar e escrever a palavra de Deus. </a:t>
            </a:r>
            <a:r>
              <a:rPr lang="pt-BR" sz="2600" dirty="0">
                <a:solidFill>
                  <a:schemeClr val="tx1"/>
                </a:solidFill>
                <a:latin typeface="Arial" panose="020B0604020202020204" pitchFamily="34" charset="0"/>
                <a:cs typeface="Arial" panose="020B0604020202020204" pitchFamily="34" charset="0"/>
              </a:rPr>
              <a:t>M</a:t>
            </a:r>
            <a:r>
              <a:rPr lang="pt-BR" sz="2600" dirty="0" smtClean="0">
                <a:solidFill>
                  <a:schemeClr val="tx1"/>
                </a:solidFill>
                <a:latin typeface="Arial" panose="020B0604020202020204" pitchFamily="34" charset="0"/>
                <a:cs typeface="Arial" panose="020B0604020202020204" pitchFamily="34" charset="0"/>
              </a:rPr>
              <a:t>uitas de suas palavras escritas tornaram-se as Escrituras do Novo Testamento.        </a:t>
            </a:r>
            <a:endParaRPr lang="pt-BR" sz="2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671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â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870</TotalTime>
  <Words>1483</Words>
  <Application>Microsoft Office PowerPoint</Application>
  <PresentationFormat>Personalizar</PresentationFormat>
  <Paragraphs>98</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Orgânico</vt:lpstr>
      <vt:lpstr>Slide 1</vt:lpstr>
      <vt:lpstr>Temas:  </vt:lpstr>
      <vt:lpstr>Igreja</vt:lpstr>
      <vt:lpstr>Igreja</vt:lpstr>
      <vt:lpstr>Igreja</vt:lpstr>
      <vt:lpstr>  Panorama do N.T. sobre os oficiais da igreja: apóstolo, presbítero/bispo, diácono e diaconisas.  </vt:lpstr>
      <vt:lpstr>O Ofício de Apóstolo</vt:lpstr>
      <vt:lpstr>O Ofício de Apóstolo</vt:lpstr>
      <vt:lpstr>O Ofício de Apóstolo</vt:lpstr>
      <vt:lpstr>O Ofício de Apóstolo</vt:lpstr>
      <vt:lpstr> O Ofício de Apóstolo </vt:lpstr>
      <vt:lpstr>Presbítero/bispo.</vt:lpstr>
      <vt:lpstr>Presbítero/bispo.</vt:lpstr>
      <vt:lpstr>Presbítero/bispo.</vt:lpstr>
      <vt:lpstr>Presbítero/bispo.</vt:lpstr>
      <vt:lpstr>Presbítero/bispo.</vt:lpstr>
      <vt:lpstr>Presbítero/bispo.</vt:lpstr>
      <vt:lpstr>Presbítero/bispo.</vt:lpstr>
      <vt:lpstr>Os Diáconos e Diaconisas </vt:lpstr>
      <vt:lpstr>Os Diáconos e Diaconisas </vt:lpstr>
      <vt:lpstr>Os Diáconos e Diaconisas </vt:lpstr>
      <vt:lpstr>Os Diáconos e Diaconisas </vt:lpstr>
      <vt:lpstr>Conclusão</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igreja e seus oficiais (desenvolvimento bíblico e histórico dos ofícios eclesiásticos: apóstolos, presbíteros/bispos e diáconos/diaconisas. Qual a função deles?)</dc:title>
  <dc:creator>Luciana</dc:creator>
  <cp:lastModifiedBy>User</cp:lastModifiedBy>
  <cp:revision>62</cp:revision>
  <dcterms:created xsi:type="dcterms:W3CDTF">2016-03-24T12:25:18Z</dcterms:created>
  <dcterms:modified xsi:type="dcterms:W3CDTF">2016-03-26T08:01:41Z</dcterms:modified>
</cp:coreProperties>
</file>