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60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D7FBF5-1D18-4F6B-86C4-9B0EF8263880}" type="datetimeFigureOut">
              <a:rPr lang="pt-BR" smtClean="0"/>
              <a:t>11/04/2016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9A5006-CCA5-41D8-BDAB-4E8819D64F7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889666"/>
          </a:xfrm>
        </p:spPr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Qualificações para os oficiais da </a:t>
            </a:r>
            <a:r>
              <a:rPr lang="pt-BR" dirty="0" smtClean="0">
                <a:effectLst/>
              </a:rPr>
              <a:t>Igreja: Uma Breve Exposição </a:t>
            </a:r>
            <a:r>
              <a:rPr lang="pt-BR" dirty="0">
                <a:effectLst/>
              </a:rPr>
              <a:t>bíblico-teológica de 1 e 2 Timóteo e Tito)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5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2.8 Não dado ao </a:t>
            </a:r>
            <a:r>
              <a:rPr lang="pt-BR" b="1" dirty="0" smtClean="0"/>
              <a:t>vinho</a:t>
            </a:r>
            <a:endParaRPr lang="pt-BR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Aqui a orientação é que o presbítero não deve ser um alcóolatra ou alguém que traga mau testemunho pelo uso de bebidas fortes. Paulo não reprova o uso de álcool (cf. 1 </a:t>
            </a:r>
            <a:r>
              <a:rPr lang="pt-BR" b="1" dirty="0" err="1"/>
              <a:t>Tm</a:t>
            </a:r>
            <a:r>
              <a:rPr lang="pt-BR" b="1" dirty="0"/>
              <a:t> 5.23), mas reprova o mau uso dele.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2.9 Não violento </a:t>
            </a:r>
            <a:endParaRPr lang="pt-BR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O termo trata basicamente de pessoas que usam a mão, o pulso, uma vara ou uma pedra para atingir alguém. O líder espiritual deve resolver os conflitos pacificamente, de modo piedoso, gentil e humilde.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 smtClean="0"/>
              <a:t>2.10 Não </a:t>
            </a:r>
            <a:r>
              <a:rPr lang="pt-BR" b="1" dirty="0"/>
              <a:t>cobiçoso de torpe ganância</a:t>
            </a:r>
            <a:endParaRPr lang="pt-BR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A palavra grega é composta pelas palavras “vergonhoso” e “lucro pessoal”, e indica alguém que está disposto a ganhar seus recursos e que não se importa com a maneira pela qual junta o seu dinheiro. Esta atitude mostra falta de honestidade e integridade.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pt-BR" b="1" dirty="0"/>
              <a:t>2.11 Moderado/Amável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A palavra grega indica alguém amável, sendo assim o oposto de violento. Seu testemunho deve demonstrar amor e paciência.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2.12 Não contencioso</a:t>
            </a:r>
            <a:endParaRPr lang="pt-BR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Indica alguém que tem uma atitude pacificadora. Uma pessoa que evita discussões e debates. Essa característica é essencial para o líder que é “capaz de ensinar”.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pt-BR" b="1" dirty="0"/>
              <a:t>2.13 Não avarento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O candidato ao </a:t>
            </a:r>
            <a:r>
              <a:rPr lang="pt-BR" b="1" dirty="0" err="1"/>
              <a:t>presbiterato</a:t>
            </a:r>
            <a:r>
              <a:rPr lang="pt-BR" b="1" dirty="0"/>
              <a:t> não pode ser alguém que ama ao dinheiro. Seu carácter deve marcado pela generosidade diante do seu próximo. O próprio Paulo disse que o amor ao dinheiro é a raiz de todos os males (cf. 1 </a:t>
            </a:r>
            <a:r>
              <a:rPr lang="pt-BR" b="1" dirty="0" err="1"/>
              <a:t>Tm</a:t>
            </a:r>
            <a:r>
              <a:rPr lang="pt-BR" b="1" dirty="0"/>
              <a:t> 6.10</a:t>
            </a:r>
            <a:r>
              <a:rPr lang="pt-BR" b="1" dirty="0" smtClean="0"/>
              <a:t>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2.14 Que governe bem a sua casa</a:t>
            </a:r>
            <a:endParaRPr lang="pt-BR" dirty="0"/>
          </a:p>
          <a:p>
            <a:pPr marL="109728" indent="0" algn="just">
              <a:buNone/>
            </a:pPr>
            <a:endParaRPr lang="pt-BR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Indica que a casa daquele que almeja o </a:t>
            </a:r>
            <a:r>
              <a:rPr lang="pt-BR" b="1" dirty="0" err="1"/>
              <a:t>presbiterato</a:t>
            </a:r>
            <a:r>
              <a:rPr lang="pt-BR" b="1" dirty="0"/>
              <a:t> deve estar dentro da regra do evangelho, incluindo seus filhos. Sua casa é uma extensão da Igreja, como uma igreja em miniatura. “Paulo via uma família bem ordenada como uma prova da maturidade de um homem e sua capacidade de guiar outros crentes”.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2.15 Não neófito</a:t>
            </a:r>
            <a:endParaRPr lang="pt-BR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Aqui a orientação é de que o líder principal da Igreja, o presbítero, não seja um novo convertido. Alguém que novo na fé não está qualificado para o </a:t>
            </a:r>
            <a:r>
              <a:rPr lang="pt-BR" b="1" dirty="0" err="1"/>
              <a:t>presbiterato</a:t>
            </a:r>
            <a:r>
              <a:rPr lang="pt-BR" b="1" dirty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2.16 Que tenha bom testemunho dos de dentro e dos de fora</a:t>
            </a:r>
            <a:endParaRPr lang="pt-BR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708920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Ele deve ter uma vida de que se enquadra dentro da medida exigida na palavra de Deus, demonstrando assim um viver santo diante de todos.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1377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09921"/>
            <a:ext cx="8229600" cy="1227592"/>
          </a:xfrm>
        </p:spPr>
        <p:txBody>
          <a:bodyPr>
            <a:normAutofit/>
          </a:bodyPr>
          <a:lstStyle/>
          <a:p>
            <a:r>
              <a:rPr lang="pt-BR" b="1" dirty="0"/>
              <a:t>3.1 Ser marido de uma só mulher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3. </a:t>
            </a:r>
            <a:r>
              <a:rPr lang="pt-BR" dirty="0" smtClean="0">
                <a:effectLst/>
              </a:rPr>
              <a:t>Questões </a:t>
            </a:r>
            <a:r>
              <a:rPr lang="pt-BR" dirty="0">
                <a:effectLst/>
              </a:rPr>
              <a:t>polêmicas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3353536"/>
            <a:ext cx="8229600" cy="12275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b="1" dirty="0"/>
              <a:t>3.2 Ter os filhos crentes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75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95543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Os presbíteros são os pastores e modelo para a  Igreja (1 </a:t>
            </a:r>
            <a:r>
              <a:rPr lang="pt-BR" sz="2400" dirty="0" err="1" smtClean="0"/>
              <a:t>Tm</a:t>
            </a:r>
            <a:r>
              <a:rPr lang="pt-BR" sz="2400" dirty="0" smtClean="0"/>
              <a:t> 4.12)</a:t>
            </a: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 </a:t>
            </a:r>
            <a:r>
              <a:rPr lang="pt-BR" dirty="0">
                <a:effectLst/>
              </a:rPr>
              <a:t>Introdução ao tema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2420888"/>
            <a:ext cx="8229600" cy="79554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sz="2400" dirty="0" smtClean="0"/>
              <a:t>O </a:t>
            </a:r>
            <a:r>
              <a:rPr lang="pt-BR" sz="2400" dirty="0" err="1" smtClean="0"/>
              <a:t>presbiterato</a:t>
            </a:r>
            <a:r>
              <a:rPr lang="pt-BR" sz="2400" dirty="0" smtClean="0"/>
              <a:t> é um dom/chamado divino (</a:t>
            </a:r>
            <a:r>
              <a:rPr lang="pt-BR" sz="2400" dirty="0" err="1" smtClean="0"/>
              <a:t>Rm</a:t>
            </a:r>
            <a:r>
              <a:rPr lang="pt-BR" sz="2400" dirty="0" smtClean="0"/>
              <a:t> 12.8; 1 </a:t>
            </a:r>
            <a:r>
              <a:rPr lang="pt-BR" sz="2400" dirty="0" err="1" smtClean="0"/>
              <a:t>Ts</a:t>
            </a:r>
            <a:r>
              <a:rPr lang="pt-BR" sz="2400" dirty="0" smtClean="0"/>
              <a:t> 5.12-13)</a:t>
            </a:r>
            <a:endParaRPr lang="pt-BR" sz="24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96500" y="3356992"/>
            <a:ext cx="8229600" cy="1296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sz="2400" dirty="0" smtClean="0"/>
              <a:t>O </a:t>
            </a:r>
            <a:r>
              <a:rPr lang="pt-BR" sz="2400" dirty="0" err="1" smtClean="0"/>
              <a:t>presbiterato</a:t>
            </a:r>
            <a:r>
              <a:rPr lang="pt-BR" sz="2400" dirty="0" smtClean="0"/>
              <a:t> também tem um aspecto de chamado pessoal (1 </a:t>
            </a:r>
            <a:r>
              <a:rPr lang="pt-BR" sz="2400" dirty="0" err="1" smtClean="0"/>
              <a:t>Tm</a:t>
            </a:r>
            <a:r>
              <a:rPr lang="pt-BR" sz="2400" dirty="0" smtClean="0"/>
              <a:t> 3.1) </a:t>
            </a:r>
          </a:p>
          <a:p>
            <a:pPr marL="0" indent="0">
              <a:buFont typeface="Wingdings 3"/>
              <a:buNone/>
            </a:pPr>
            <a:endParaRPr lang="pt-BR" sz="2400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7544" y="4221088"/>
            <a:ext cx="8229600" cy="1296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sz="2400" dirty="0" smtClean="0"/>
              <a:t>O </a:t>
            </a:r>
            <a:r>
              <a:rPr lang="pt-BR" sz="2400" dirty="0" err="1" smtClean="0"/>
              <a:t>presbiterato</a:t>
            </a:r>
            <a:r>
              <a:rPr lang="pt-BR" sz="2400" dirty="0" smtClean="0"/>
              <a:t> possui um aspecto de confirmação da Igreja (1 </a:t>
            </a:r>
            <a:r>
              <a:rPr lang="pt-BR" sz="2400" dirty="0" err="1" smtClean="0"/>
              <a:t>Tm</a:t>
            </a:r>
            <a:r>
              <a:rPr lang="pt-BR" sz="2400" dirty="0" smtClean="0"/>
              <a:t> 5.22). </a:t>
            </a:r>
          </a:p>
          <a:p>
            <a:pPr marL="0" indent="0">
              <a:buFont typeface="Wingdings 3"/>
              <a:buNone/>
            </a:pPr>
            <a:endParaRPr lang="pt-BR" sz="24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6974" y="5229200"/>
            <a:ext cx="8229600" cy="1296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sz="2400" dirty="0"/>
              <a:t>Por isso, o apóstolo apresenta as qualificações que congregação deve encontrar no candidato ao </a:t>
            </a:r>
            <a:r>
              <a:rPr lang="pt-BR" sz="2400" dirty="0" err="1"/>
              <a:t>presbiterato</a:t>
            </a:r>
            <a:r>
              <a:rPr lang="pt-BR" sz="2400" dirty="0"/>
              <a:t> (1 </a:t>
            </a:r>
            <a:r>
              <a:rPr lang="pt-BR" sz="2400" dirty="0" err="1"/>
              <a:t>Tm</a:t>
            </a:r>
            <a:r>
              <a:rPr lang="pt-BR" sz="2400" dirty="0"/>
              <a:t> 3.1-7; </a:t>
            </a:r>
            <a:r>
              <a:rPr lang="pt-BR" sz="2400" dirty="0" err="1"/>
              <a:t>Tt</a:t>
            </a:r>
            <a:r>
              <a:rPr lang="pt-BR" sz="2400" dirty="0"/>
              <a:t> 1.5-8).</a:t>
            </a:r>
            <a:endParaRPr lang="pt-BR" sz="2400" dirty="0" smtClean="0"/>
          </a:p>
          <a:p>
            <a:pPr marL="0" indent="0">
              <a:buFont typeface="Wingdings 3"/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0315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2.1 Irrepreensível</a:t>
            </a:r>
            <a:endParaRPr lang="pt-BR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John </a:t>
            </a:r>
            <a:r>
              <a:rPr lang="pt-BR" b="1" dirty="0" err="1"/>
              <a:t>MacArthur</a:t>
            </a:r>
            <a:r>
              <a:rPr lang="pt-BR" b="1" dirty="0"/>
              <a:t> comenta essa qualificação dizendo: “Irrepreensível não se refere a uma perfeição impecável, pois, nesse caso, nenhum ser humano estaria qualificado para o ofício, mas um padrão elevado e maduro que implica em um exemplo coerente”.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7675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pt-BR" b="1" dirty="0" smtClean="0"/>
              <a:t>2.2 </a:t>
            </a:r>
            <a:r>
              <a:rPr lang="pt-BR" b="1" dirty="0"/>
              <a:t>Marido de uma só mulher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 smtClean="0"/>
              <a:t>Fidelidade e permanência na união pactual com sua esposa.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pt-BR" b="1" dirty="0"/>
              <a:t>2.3 Vigilante/Sóbrio/Moderado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Originalmente a palavra “abstinência de álcool”. Mas aqui parece ter um significado mais amplo e metafórico de estar focado e firme nas verdades espirituais (cf. 1 </a:t>
            </a:r>
            <a:r>
              <a:rPr lang="pt-BR" b="1" dirty="0" err="1"/>
              <a:t>Ts</a:t>
            </a:r>
            <a:r>
              <a:rPr lang="pt-BR" b="1" dirty="0"/>
              <a:t> 5.8), que tem uma mente vigilante, diferente da mente do mundo</a:t>
            </a:r>
            <a:r>
              <a:rPr lang="pt-BR" b="1" dirty="0" smtClean="0"/>
              <a:t>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2.4 Sóbrio/Sensato</a:t>
            </a:r>
            <a:endParaRPr lang="pt-BR" dirty="0"/>
          </a:p>
          <a:p>
            <a:pPr marL="109728" indent="0" algn="just">
              <a:buNone/>
            </a:pPr>
            <a:endParaRPr lang="pt-BR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A</a:t>
            </a:r>
            <a:r>
              <a:rPr lang="pt-BR" b="1" dirty="0" smtClean="0"/>
              <a:t> </a:t>
            </a:r>
            <a:r>
              <a:rPr lang="pt-BR" b="1" dirty="0"/>
              <a:t>palavra descreve um homem que tem pensamento de salvação. Ele está no controle de sua mente, e seus pensamentos são pensamentos redimidos e estão livres do que seja mundano, terreno e </a:t>
            </a:r>
            <a:r>
              <a:rPr lang="pt-BR" b="1" dirty="0" smtClean="0"/>
              <a:t>inferior.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pt-BR" b="1" dirty="0"/>
              <a:t>2.5 Honesto/Respeitável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Denota um viver que torna o evangelho atrativo por meio da maneira como vivemos a nossa vida neste mundo. A palavra traduzida é da mesma raiz de onde extraímos a  palavra cosméticos. Indicando ordem e consequentemente atratividade.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pt-BR" b="1" dirty="0"/>
              <a:t>2.6 Hospitaleiro</a:t>
            </a:r>
            <a:endParaRPr lang="pt-BR" dirty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Essa palavra mostra que o presbítero deve ser alguém coloca seus recursos à disposição de desconhecidos. A palavra literalmente significa “amante dos estrangeiros”.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/>
              <a:t>2</a:t>
            </a:r>
            <a:r>
              <a:rPr lang="pt-BR" dirty="0" smtClean="0"/>
              <a:t>. Qualificações para o </a:t>
            </a:r>
            <a:r>
              <a:rPr lang="pt-BR" dirty="0" err="1" smtClean="0"/>
              <a:t>presbiterato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556792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2.7 Apto para ensinar</a:t>
            </a:r>
            <a:endParaRPr lang="pt-BR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2708920"/>
            <a:ext cx="8229600" cy="34563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pt-BR" sz="28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46856" y="2276872"/>
            <a:ext cx="8229600" cy="25202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r>
              <a:rPr lang="pt-BR" b="1" dirty="0"/>
              <a:t>Essa característica mostra que o candidato ao </a:t>
            </a:r>
            <a:r>
              <a:rPr lang="pt-BR" b="1" dirty="0" err="1"/>
              <a:t>presbiterato</a:t>
            </a:r>
            <a:r>
              <a:rPr lang="pt-BR" b="1" dirty="0"/>
              <a:t> deve ser alguém que cresce no conhecimento da Palavra de Deus e é capaz de comunicar a </a:t>
            </a:r>
            <a:r>
              <a:rPr lang="pt-BR" b="1" dirty="0" smtClean="0"/>
              <a:t>outros</a:t>
            </a:r>
            <a:r>
              <a:rPr lang="pt-BR" b="1" dirty="0"/>
              <a:t>. Mas, também deve indicar alguém pronto a ter um contínuo processo de aprendizagem (cf. 1 </a:t>
            </a:r>
            <a:r>
              <a:rPr lang="pt-BR" b="1" dirty="0" err="1"/>
              <a:t>Tm</a:t>
            </a:r>
            <a:r>
              <a:rPr lang="pt-BR" b="1" dirty="0"/>
              <a:t> 4.13).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26001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</TotalTime>
  <Words>882</Words>
  <Application>Microsoft Office PowerPoint</Application>
  <PresentationFormat>Apresentação na tela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Concurso</vt:lpstr>
      <vt:lpstr>Qualificações para os oficiais da Igreja: Uma Breve Exposição bíblico-teológica de 1 e 2 Timóteo e Tito) </vt:lpstr>
      <vt:lpstr>1. Introdução ao tema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2. Qualificações para o presbiterato</vt:lpstr>
      <vt:lpstr>3. Questões polêmicas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Estatuto da Igreja Evangélica Comunitária das Acácias e os ofícios de Presbítero de Diáconos</dc:title>
  <dc:creator>Gilberto Anselmo</dc:creator>
  <cp:lastModifiedBy>Gilberto Anselmo</cp:lastModifiedBy>
  <cp:revision>15</cp:revision>
  <dcterms:created xsi:type="dcterms:W3CDTF">2016-03-26T14:53:52Z</dcterms:created>
  <dcterms:modified xsi:type="dcterms:W3CDTF">2016-04-11T19:36:40Z</dcterms:modified>
</cp:coreProperties>
</file>