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6" r:id="rId6"/>
    <p:sldId id="259" r:id="rId7"/>
    <p:sldId id="261" r:id="rId8"/>
    <p:sldId id="267" r:id="rId9"/>
    <p:sldId id="268" r:id="rId10"/>
    <p:sldId id="262" r:id="rId11"/>
    <p:sldId id="269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D7FBF5-1D18-4F6B-86C4-9B0EF8263880}" type="datetimeFigureOut">
              <a:rPr lang="pt-BR" smtClean="0"/>
              <a:t>26/03/2016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26/03/2016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26/03/2016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26/03/2016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26/03/2016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26/03/2016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26/03/2016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26/03/2016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26/03/2016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26/03/2016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D7FBF5-1D18-4F6B-86C4-9B0EF8263880}" type="datetimeFigureOut">
              <a:rPr lang="pt-BR" smtClean="0"/>
              <a:t>26/03/2016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D7FBF5-1D18-4F6B-86C4-9B0EF8263880}" type="datetimeFigureOut">
              <a:rPr lang="pt-BR" smtClean="0"/>
              <a:t>26/03/2016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88966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Estatuto da Igreja Evangélica Comunitária das Acácias e os ofícios de Presbítero de </a:t>
            </a:r>
            <a:r>
              <a:rPr lang="pt-BR" dirty="0" smtClean="0"/>
              <a:t>Diácono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59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3716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O diaconato é um ministério auxiliar, mas </a:t>
            </a:r>
            <a:r>
              <a:rPr lang="pt-BR" dirty="0" smtClean="0"/>
              <a:t>os diáconos  exercem </a:t>
            </a:r>
            <a:r>
              <a:rPr lang="pt-BR" dirty="0" smtClean="0"/>
              <a:t>governo (cf. 1 </a:t>
            </a:r>
            <a:r>
              <a:rPr lang="pt-BR" dirty="0" err="1" smtClean="0"/>
              <a:t>Tm</a:t>
            </a:r>
            <a:r>
              <a:rPr lang="pt-BR" dirty="0" smtClean="0"/>
              <a:t> 3.8-13; 5.17).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6</a:t>
            </a:r>
            <a:r>
              <a:rPr lang="pt-BR" dirty="0" smtClean="0"/>
              <a:t>. O Diaconato como ministério auxiliar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39552" y="2996952"/>
            <a:ext cx="8229600" cy="31683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None/>
            </a:pPr>
            <a:r>
              <a:rPr lang="pt-BR" dirty="0" smtClean="0"/>
              <a:t>Com base nesta convicção bíblica o Estatuto da ICA expressa no Art. 29-A que “Na </a:t>
            </a:r>
            <a:r>
              <a:rPr lang="pt-BR" dirty="0"/>
              <a:t>condição de auxiliares a igreja formatará o Ministério Diaconal, que será composto por diáconos e diaconisas indicados pelos membros ativos da Igreja e eleitos pelo Conselho de Presbíteros para um mandato de 3 (três) </a:t>
            </a:r>
            <a:r>
              <a:rPr lang="pt-BR" dirty="0" smtClean="0"/>
              <a:t>anos.”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6750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6</a:t>
            </a:r>
            <a:r>
              <a:rPr lang="pt-BR" dirty="0" smtClean="0"/>
              <a:t>. O Diaconato como ministério auxiliar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39552" y="1844824"/>
            <a:ext cx="8229600" cy="19442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None/>
            </a:pPr>
            <a:r>
              <a:rPr lang="pt-BR" dirty="0" smtClean="0"/>
              <a:t>O Estatuto da ICA prossegue afirmando no Art. 29-B que “</a:t>
            </a:r>
            <a:r>
              <a:rPr lang="pt-BR" dirty="0"/>
              <a:t>Os auxiliares previstos no artigo 29-A não exercerão função de governo, administração ou representação da Igreja.</a:t>
            </a:r>
            <a:r>
              <a:rPr lang="pt-BR" dirty="0" smtClean="0"/>
              <a:t>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680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79554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Governo representativo (Conselho/Colegiado)</a:t>
            </a:r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 Governo Representativo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2420888"/>
            <a:ext cx="8229600" cy="79554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t-BR" sz="2400" dirty="0" smtClean="0"/>
              <a:t>A Bíblia apresenta </a:t>
            </a:r>
            <a:r>
              <a:rPr lang="pt-BR" sz="2400" dirty="0" smtClean="0"/>
              <a:t>que o </a:t>
            </a:r>
            <a:r>
              <a:rPr lang="pt-BR" sz="2400" dirty="0" smtClean="0"/>
              <a:t>governo da Igreja é uma função dos presbíteros (1 </a:t>
            </a:r>
            <a:r>
              <a:rPr lang="pt-BR" sz="2400" dirty="0" err="1" smtClean="0"/>
              <a:t>Ts</a:t>
            </a:r>
            <a:r>
              <a:rPr lang="pt-BR" sz="2400" dirty="0" smtClean="0"/>
              <a:t> 5.12-13; 1 </a:t>
            </a:r>
            <a:r>
              <a:rPr lang="pt-BR" sz="2400" dirty="0" err="1" smtClean="0"/>
              <a:t>Tm</a:t>
            </a:r>
            <a:r>
              <a:rPr lang="pt-BR" sz="2400" dirty="0" smtClean="0"/>
              <a:t> 5.17).</a:t>
            </a:r>
          </a:p>
          <a:p>
            <a:pPr marL="0" indent="0">
              <a:buFont typeface="Wingdings 3"/>
              <a:buNone/>
            </a:pPr>
            <a:endParaRPr lang="pt-BR" sz="24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96500" y="3861048"/>
            <a:ext cx="8229600" cy="1296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t-BR" sz="2400" dirty="0" smtClean="0"/>
              <a:t>Baseado nisto o Estatuto da ICA no Art. 16 afirma que “</a:t>
            </a:r>
            <a:r>
              <a:rPr lang="pt-BR" sz="2400" dirty="0"/>
              <a:t>O Conselho de Presbíteros é o poder administrador soberano da </a:t>
            </a:r>
            <a:r>
              <a:rPr lang="pt-BR" sz="2400" dirty="0" smtClean="0"/>
              <a:t>igreja.” </a:t>
            </a:r>
          </a:p>
          <a:p>
            <a:pPr marL="0" indent="0">
              <a:buFont typeface="Wingdings 3"/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0315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</a:t>
            </a:r>
            <a:r>
              <a:rPr lang="pt-BR" dirty="0" smtClean="0"/>
              <a:t>. Pluralidade de Presbíteros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268760"/>
            <a:ext cx="8229600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t-BR" dirty="0" smtClean="0"/>
              <a:t>A Bíblia também mostra que o governo da Igreja é plural (cf. At 14.23; </a:t>
            </a:r>
            <a:r>
              <a:rPr lang="pt-BR" dirty="0" err="1" smtClean="0"/>
              <a:t>Tt</a:t>
            </a:r>
            <a:r>
              <a:rPr lang="pt-BR" dirty="0" smtClean="0"/>
              <a:t> 1.5;Tg 5.14).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t-BR" sz="2800" dirty="0" smtClean="0"/>
              <a:t>O Estatuto da ICA no Art. 15 diz “</a:t>
            </a:r>
            <a:r>
              <a:rPr lang="pt-BR" sz="2800" dirty="0"/>
              <a:t>A administração dos negócios em geral da Igreja, será exercida pelo Conselho de Presbíteros, composto de no mínimo três (03) e no máximo nove (09) Presbíteros rotativos e pelos demais Presbíteros efetivos, estes últimos também serão chamados </a:t>
            </a:r>
            <a:r>
              <a:rPr lang="pt-BR" sz="2800" dirty="0" smtClean="0"/>
              <a:t>pastores.”</a:t>
            </a:r>
          </a:p>
        </p:txBody>
      </p:sp>
    </p:spTree>
    <p:extLst>
      <p:ext uri="{BB962C8B-B14F-4D97-AF65-F5344CB8AC3E}">
        <p14:creationId xmlns:p14="http://schemas.microsoft.com/office/powerpoint/2010/main" val="327675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09921"/>
            <a:ext cx="8229600" cy="1227592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t-BR" dirty="0" smtClean="0"/>
              <a:t>A Bíblia apresenta que os pastores da Igreja são </a:t>
            </a:r>
            <a:r>
              <a:rPr lang="pt-BR" dirty="0" smtClean="0"/>
              <a:t>os </a:t>
            </a:r>
            <a:r>
              <a:rPr lang="pt-BR" dirty="0" smtClean="0"/>
              <a:t>presbíteros. Ela não faz distinção entre a autoridade e as atribuições deles.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</a:t>
            </a:r>
            <a:r>
              <a:rPr lang="pt-BR" dirty="0" smtClean="0"/>
              <a:t>. Conselho de Iguais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3713576"/>
            <a:ext cx="8229600" cy="122759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Font typeface="Wingdings 3"/>
              <a:buNone/>
            </a:pPr>
            <a:r>
              <a:rPr lang="pt-BR" dirty="0" smtClean="0"/>
              <a:t>Todos desfrutam da mesma autoridade e das mesmas responsabilidades. O que difere é o tempo de dedicação ao ministério. </a:t>
            </a:r>
          </a:p>
          <a:p>
            <a:pPr marL="0" indent="0">
              <a:buFont typeface="Wingdings 3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675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</a:t>
            </a:r>
            <a:r>
              <a:rPr lang="pt-BR" dirty="0" smtClean="0"/>
              <a:t>. Conselho de Iguais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67544" y="1628800"/>
            <a:ext cx="8229600" cy="292148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dirty="0" smtClean="0"/>
              <a:t>Por isso o Estatuto no </a:t>
            </a:r>
            <a:r>
              <a:rPr lang="pt-BR" dirty="0" err="1" smtClean="0"/>
              <a:t>Art</a:t>
            </a:r>
            <a:r>
              <a:rPr lang="pt-BR" dirty="0" smtClean="0"/>
              <a:t> 15 propõe que “</a:t>
            </a:r>
            <a:r>
              <a:rPr lang="pt-BR" dirty="0"/>
              <a:t>A administração dos negócios em geral da Igreja, será exercida pelo Conselho de Presbíteros, composto de no mínimo três (03) e no máximo nove (09) Presbíteros rotativos e pelos demais Presbíteros efetivos, estes últimos também serão chamados pastores.</a:t>
            </a:r>
            <a:r>
              <a:rPr lang="pt-BR" dirty="0" smtClean="0"/>
              <a:t>”</a:t>
            </a:r>
          </a:p>
          <a:p>
            <a:pPr marL="0" indent="0">
              <a:buFont typeface="Wingdings 3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668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299600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t-BR" dirty="0" smtClean="0"/>
              <a:t>A Bíblia mostra a importância </a:t>
            </a:r>
            <a:r>
              <a:rPr lang="pt-BR" dirty="0" smtClean="0"/>
              <a:t>multidão de conselhos e da </a:t>
            </a:r>
            <a:r>
              <a:rPr lang="pt-BR" dirty="0" smtClean="0"/>
              <a:t>unanimidade nas decisões (cf. </a:t>
            </a:r>
            <a:r>
              <a:rPr lang="pt-BR" dirty="0" err="1" smtClean="0"/>
              <a:t>Pv</a:t>
            </a:r>
            <a:r>
              <a:rPr lang="pt-BR" dirty="0" smtClean="0"/>
              <a:t> 11.14; 15.22; 24.6; At 1.26).</a:t>
            </a:r>
          </a:p>
          <a:p>
            <a:pPr marL="109728" indent="0" algn="just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4. Trabalho em Unanimidade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2924944"/>
            <a:ext cx="8229600" cy="20162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dirty="0" smtClean="0"/>
              <a:t>Baseado nestes sábios conselhos, o Estatuto da ICA, no Art. 24, expressa que “</a:t>
            </a:r>
            <a:r>
              <a:rPr lang="pt-BR" dirty="0"/>
              <a:t>Todas as decisões do Conselho de Presbíteros só serão tomadas por </a:t>
            </a:r>
            <a:r>
              <a:rPr lang="pt-BR" dirty="0" smtClean="0"/>
              <a:t>unanimidade.”</a:t>
            </a:r>
          </a:p>
          <a:p>
            <a:pPr marL="109728" indent="0" algn="just">
              <a:buFont typeface="Wingdings 3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6750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75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 err="1" smtClean="0"/>
              <a:t>presbiterato</a:t>
            </a:r>
            <a:r>
              <a:rPr lang="pt-BR" dirty="0" smtClean="0"/>
              <a:t> é perpétuo, ou seja, aquele que uma vez foi ordenado sempre será presbítero. No entanto,  o governo só poderá ser exercido enquanto estiver no Conselho de Presbíteros.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</a:t>
            </a:r>
            <a:r>
              <a:rPr lang="pt-BR" dirty="0" smtClean="0"/>
              <a:t>. Ofício Perpétuo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3501008"/>
            <a:ext cx="8229600" cy="14761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None/>
            </a:pPr>
            <a:r>
              <a:rPr lang="pt-BR" dirty="0" smtClean="0"/>
              <a:t>Pois, </a:t>
            </a:r>
            <a:r>
              <a:rPr lang="pt-BR" dirty="0" smtClean="0"/>
              <a:t>deve haver uma rotatividade dentro do conselho de presbíteros, havendo candidatos idôneos.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6750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</a:t>
            </a:r>
            <a:r>
              <a:rPr lang="pt-BR" dirty="0" smtClean="0"/>
              <a:t>. Ofício Perpétuo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2348880"/>
            <a:ext cx="8229600" cy="29523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None/>
            </a:pPr>
            <a:r>
              <a:rPr lang="pt-BR" dirty="0" smtClean="0"/>
              <a:t>O Estatuto afirma no Art. 19 que “</a:t>
            </a:r>
            <a:r>
              <a:rPr lang="pt-BR" dirty="0"/>
              <a:t>O </a:t>
            </a:r>
            <a:r>
              <a:rPr lang="pt-BR" dirty="0" err="1"/>
              <a:t>presbiterato</a:t>
            </a:r>
            <a:r>
              <a:rPr lang="pt-BR" dirty="0"/>
              <a:t> será perpétuo, atendido os pré-requisitos dos </a:t>
            </a:r>
            <a:r>
              <a:rPr lang="pt-BR" dirty="0" err="1"/>
              <a:t>arts</a:t>
            </a:r>
            <a:r>
              <a:rPr lang="pt-BR" dirty="0"/>
              <a:t>. 5º, </a:t>
            </a:r>
            <a:r>
              <a:rPr lang="pt-BR" i="1" dirty="0" err="1"/>
              <a:t>usque</a:t>
            </a:r>
            <a:r>
              <a:rPr lang="pt-BR" dirty="0"/>
              <a:t>, 8º, deste Estatuto, contudo, as atribuições inerentes ao Presbítero enquanto membro do Conselho será pelo prazo do seu </a:t>
            </a:r>
            <a:r>
              <a:rPr lang="pt-BR" dirty="0" smtClean="0"/>
              <a:t>mandato.”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55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</a:t>
            </a:r>
            <a:r>
              <a:rPr lang="pt-BR" dirty="0" smtClean="0"/>
              <a:t>. Ofício Perpétuo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67544" y="1484784"/>
            <a:ext cx="8229600" cy="295232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None/>
            </a:pPr>
            <a:r>
              <a:rPr lang="pt-BR" sz="2800" dirty="0" smtClean="0"/>
              <a:t>O Estatuto afirma no Art. 18 que “</a:t>
            </a:r>
            <a:r>
              <a:rPr lang="pt-BR" sz="2800" dirty="0"/>
              <a:t>Os Presbíteros efetivos da igreja, diferente dos presbíteros rotativos, serão nomeados membros </a:t>
            </a:r>
            <a:r>
              <a:rPr lang="pt-BR" sz="2800" dirty="0" err="1"/>
              <a:t>extra-oficiais</a:t>
            </a:r>
            <a:r>
              <a:rPr lang="pt-BR" sz="2800" dirty="0"/>
              <a:t> do Conselho de Presbíteros, por prazo indeterminado, tendo direito a voto, sem, contudo, tomar parte na diretoria do Próprio Conselho, salvo na falta de membros rotativos para compor a diretoria do </a:t>
            </a:r>
            <a:r>
              <a:rPr lang="pt-BR" sz="2800" dirty="0" smtClean="0"/>
              <a:t>mesmo.”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4327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168</TotalTime>
  <Words>619</Words>
  <Application>Microsoft Office PowerPoint</Application>
  <PresentationFormat>Apresentação na tela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Concurso</vt:lpstr>
      <vt:lpstr>O Estatuto da Igreja Evangélica Comunitária das Acácias e os ofícios de Presbítero de Diácono</vt:lpstr>
      <vt:lpstr>1. Governo Representativo</vt:lpstr>
      <vt:lpstr>2. Pluralidade de Presbíteros</vt:lpstr>
      <vt:lpstr>3. Conselho de Iguais</vt:lpstr>
      <vt:lpstr>3. Conselho de Iguais</vt:lpstr>
      <vt:lpstr>4. Trabalho em Unanimidade</vt:lpstr>
      <vt:lpstr>5. Ofício Perpétuo</vt:lpstr>
      <vt:lpstr>5. Ofício Perpétuo</vt:lpstr>
      <vt:lpstr>5. Ofício Perpétuo</vt:lpstr>
      <vt:lpstr>6. O Diaconato como ministério auxiliar</vt:lpstr>
      <vt:lpstr>6. O Diaconato como ministério auxiliar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Estatuto da Igreja Evangélica Comunitária das Acácias e os ofícios de Presbítero de Diáconos</dc:title>
  <dc:creator>Gilberto Anselmo</dc:creator>
  <cp:lastModifiedBy>Gilberto Anselmo</cp:lastModifiedBy>
  <cp:revision>8</cp:revision>
  <dcterms:created xsi:type="dcterms:W3CDTF">2016-03-26T14:53:52Z</dcterms:created>
  <dcterms:modified xsi:type="dcterms:W3CDTF">2016-03-27T01:05:43Z</dcterms:modified>
</cp:coreProperties>
</file>